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256" r:id="rId2"/>
    <p:sldId id="257" r:id="rId3"/>
    <p:sldId id="269" r:id="rId4"/>
    <p:sldId id="270" r:id="rId5"/>
    <p:sldId id="271" r:id="rId6"/>
    <p:sldId id="272" r:id="rId7"/>
    <p:sldId id="275" r:id="rId8"/>
    <p:sldId id="277" r:id="rId9"/>
    <p:sldId id="281" r:id="rId10"/>
    <p:sldId id="282" r:id="rId11"/>
    <p:sldId id="283" r:id="rId12"/>
    <p:sldId id="284" r:id="rId13"/>
    <p:sldId id="285" r:id="rId14"/>
    <p:sldId id="286" r:id="rId15"/>
    <p:sldId id="290" r:id="rId16"/>
    <p:sldId id="291" r:id="rId17"/>
    <p:sldId id="292" r:id="rId18"/>
    <p:sldId id="294" r:id="rId19"/>
    <p:sldId id="293" r:id="rId20"/>
    <p:sldId id="296" r:id="rId21"/>
    <p:sldId id="300" r:id="rId22"/>
    <p:sldId id="298" r:id="rId23"/>
    <p:sldId id="299" r:id="rId24"/>
    <p:sldId id="301" r:id="rId25"/>
    <p:sldId id="312" r:id="rId26"/>
    <p:sldId id="302" r:id="rId27"/>
    <p:sldId id="303" r:id="rId28"/>
    <p:sldId id="304" r:id="rId29"/>
    <p:sldId id="305" r:id="rId30"/>
    <p:sldId id="306" r:id="rId31"/>
    <p:sldId id="307" r:id="rId32"/>
    <p:sldId id="308" r:id="rId33"/>
    <p:sldId id="309" r:id="rId34"/>
    <p:sldId id="274" r:id="rId35"/>
    <p:sldId id="311" r:id="rId36"/>
    <p:sldId id="273" r:id="rId37"/>
    <p:sldId id="261" r:id="rId38"/>
  </p:sldIdLst>
  <p:sldSz cx="18288000" cy="10287000"/>
  <p:notesSz cx="6858000" cy="9144000"/>
  <p:embeddedFontLst>
    <p:embeddedFont>
      <p:font typeface="Poppins Bold" panose="020B0604020202020204" charset="0"/>
      <p:regular r:id="rId40"/>
    </p:embeddedFont>
    <p:embeddedFont>
      <p:font typeface="SVN-Poppins" panose="00000500000000000000" pitchFamily="2" charset="0"/>
      <p:regular r:id="rId41"/>
      <p:bold r:id="rId42"/>
    </p:embeddedFont>
    <p:embeddedFont>
      <p:font typeface="SVN-Poppins Black" panose="00000A00000000000000" pitchFamily="2" charset="0"/>
      <p:bold r:id="rId43"/>
    </p:embeddedFont>
    <p:embeddedFont>
      <p:font typeface="SVN-Poppins Medium" panose="00000600000000000000" pitchFamily="2" charset="0"/>
      <p:regular r:id="rId44"/>
    </p:embeddedFont>
    <p:embeddedFont>
      <p:font typeface="SVN-Poppins SemiBold" panose="00000700000000000000" pitchFamily="2" charset="0"/>
      <p:bold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AEDD"/>
    <a:srgbClr val="05066D"/>
    <a:srgbClr val="E6EEFD"/>
    <a:srgbClr val="5E91D3"/>
    <a:srgbClr val="AFCBE9"/>
    <a:srgbClr val="759FF5"/>
    <a:srgbClr val="B7CDF9"/>
    <a:srgbClr val="B0C5FF"/>
    <a:srgbClr val="A3C0FE"/>
    <a:srgbClr val="3A76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41" autoAdjust="0"/>
    <p:restoredTop sz="96442" autoAdjust="0"/>
  </p:normalViewPr>
  <p:slideViewPr>
    <p:cSldViewPr>
      <p:cViewPr varScale="1">
        <p:scale>
          <a:sx n="72" d="100"/>
          <a:sy n="72" d="100"/>
        </p:scale>
        <p:origin x="56" y="36"/>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696"/>
    </p:cViewPr>
  </p:sorterViewPr>
  <p:notesViewPr>
    <p:cSldViewPr>
      <p:cViewPr varScale="1">
        <p:scale>
          <a:sx n="86" d="100"/>
          <a:sy n="86" d="100"/>
        </p:scale>
        <p:origin x="2296" y="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561253-0C41-490C-B42B-599EBB977560}" type="datetimeFigureOut">
              <a:rPr lang="en-GB" smtClean="0"/>
              <a:t>06/09/2025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5A89C-9537-4946-B8F5-8E62AEB96DAB}" type="slidenum">
              <a:rPr lang="en-GB" smtClean="0"/>
              <a:t>‹#›</a:t>
            </a:fld>
            <a:endParaRPr lang="en-GB"/>
          </a:p>
        </p:txBody>
      </p:sp>
    </p:spTree>
    <p:extLst>
      <p:ext uri="{BB962C8B-B14F-4D97-AF65-F5344CB8AC3E}">
        <p14:creationId xmlns:p14="http://schemas.microsoft.com/office/powerpoint/2010/main" val="3360739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45A89C-9537-4946-B8F5-8E62AEB96DAB}" type="slidenum">
              <a:rPr lang="en-GB" smtClean="0"/>
              <a:t>1</a:t>
            </a:fld>
            <a:endParaRPr lang="en-GB"/>
          </a:p>
        </p:txBody>
      </p:sp>
    </p:spTree>
    <p:extLst>
      <p:ext uri="{BB962C8B-B14F-4D97-AF65-F5344CB8AC3E}">
        <p14:creationId xmlns:p14="http://schemas.microsoft.com/office/powerpoint/2010/main" val="3146614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BC630-EBF8-F56E-81D0-628FB15E13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A7517-F1C5-5C87-3503-1035B35602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468A04-637F-35BE-C9E6-89D400AE589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0C872BA-60A0-DB91-884E-4914385F74D7}"/>
              </a:ext>
            </a:extLst>
          </p:cNvPr>
          <p:cNvSpPr>
            <a:spLocks noGrp="1"/>
          </p:cNvSpPr>
          <p:nvPr>
            <p:ph type="sldNum" sz="quarter" idx="5"/>
          </p:nvPr>
        </p:nvSpPr>
        <p:spPr/>
        <p:txBody>
          <a:bodyPr/>
          <a:lstStyle/>
          <a:p>
            <a:fld id="{2845A89C-9537-4946-B8F5-8E62AEB96DAB}" type="slidenum">
              <a:rPr lang="en-GB" smtClean="0"/>
              <a:t>23</a:t>
            </a:fld>
            <a:endParaRPr lang="en-GB"/>
          </a:p>
        </p:txBody>
      </p:sp>
    </p:spTree>
    <p:extLst>
      <p:ext uri="{BB962C8B-B14F-4D97-AF65-F5344CB8AC3E}">
        <p14:creationId xmlns:p14="http://schemas.microsoft.com/office/powerpoint/2010/main" val="2101893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26ABD-0ED8-1787-5887-C5CC16FA9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E13E7-FE89-0F88-95C0-599D7CCD48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C33ED-DB76-2077-E2CE-935DA4D59E6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D484339-8089-ACBC-897C-B39111E9C198}"/>
              </a:ext>
            </a:extLst>
          </p:cNvPr>
          <p:cNvSpPr>
            <a:spLocks noGrp="1"/>
          </p:cNvSpPr>
          <p:nvPr>
            <p:ph type="sldNum" sz="quarter" idx="5"/>
          </p:nvPr>
        </p:nvSpPr>
        <p:spPr/>
        <p:txBody>
          <a:bodyPr/>
          <a:lstStyle/>
          <a:p>
            <a:fld id="{2845A89C-9537-4946-B8F5-8E62AEB96DAB}" type="slidenum">
              <a:rPr lang="en-GB" smtClean="0"/>
              <a:t>24</a:t>
            </a:fld>
            <a:endParaRPr lang="en-GB"/>
          </a:p>
        </p:txBody>
      </p:sp>
    </p:spTree>
    <p:extLst>
      <p:ext uri="{BB962C8B-B14F-4D97-AF65-F5344CB8AC3E}">
        <p14:creationId xmlns:p14="http://schemas.microsoft.com/office/powerpoint/2010/main" val="3161357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C27AE-892F-6700-53E1-DC117F637E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954168-BA1A-8CEE-230C-D98F4D2F8A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20E484-EC08-A00E-7967-94D73ACAA36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88ABB36-2493-5EB7-31B0-B1F72DB9E562}"/>
              </a:ext>
            </a:extLst>
          </p:cNvPr>
          <p:cNvSpPr>
            <a:spLocks noGrp="1"/>
          </p:cNvSpPr>
          <p:nvPr>
            <p:ph type="sldNum" sz="quarter" idx="5"/>
          </p:nvPr>
        </p:nvSpPr>
        <p:spPr/>
        <p:txBody>
          <a:bodyPr/>
          <a:lstStyle/>
          <a:p>
            <a:fld id="{2845A89C-9537-4946-B8F5-8E62AEB96DAB}" type="slidenum">
              <a:rPr lang="en-GB" smtClean="0"/>
              <a:t>25</a:t>
            </a:fld>
            <a:endParaRPr lang="en-GB"/>
          </a:p>
        </p:txBody>
      </p:sp>
    </p:spTree>
    <p:extLst>
      <p:ext uri="{BB962C8B-B14F-4D97-AF65-F5344CB8AC3E}">
        <p14:creationId xmlns:p14="http://schemas.microsoft.com/office/powerpoint/2010/main" val="80138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B78AE-8A9B-0592-7FD1-BE9EE0B945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BF7502-B7C1-6FFF-064C-069937F71A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E4F437-6594-4388-AA1F-490D6B82CEB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3254FFF-76BE-2B8B-B656-69E555785015}"/>
              </a:ext>
            </a:extLst>
          </p:cNvPr>
          <p:cNvSpPr>
            <a:spLocks noGrp="1"/>
          </p:cNvSpPr>
          <p:nvPr>
            <p:ph type="sldNum" sz="quarter" idx="5"/>
          </p:nvPr>
        </p:nvSpPr>
        <p:spPr/>
        <p:txBody>
          <a:bodyPr/>
          <a:lstStyle/>
          <a:p>
            <a:fld id="{2845A89C-9537-4946-B8F5-8E62AEB96DAB}" type="slidenum">
              <a:rPr lang="en-GB" smtClean="0"/>
              <a:t>26</a:t>
            </a:fld>
            <a:endParaRPr lang="en-GB"/>
          </a:p>
        </p:txBody>
      </p:sp>
    </p:spTree>
    <p:extLst>
      <p:ext uri="{BB962C8B-B14F-4D97-AF65-F5344CB8AC3E}">
        <p14:creationId xmlns:p14="http://schemas.microsoft.com/office/powerpoint/2010/main" val="149772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12E94-4F3A-B452-0BF8-3A15DAA516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6AEDA7-156A-4EA8-17D9-05E4FE14BD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D92D10-BDFE-A384-86D8-6AA37A1FAA3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35A866A-59DF-D208-640D-81395EC5B673}"/>
              </a:ext>
            </a:extLst>
          </p:cNvPr>
          <p:cNvSpPr>
            <a:spLocks noGrp="1"/>
          </p:cNvSpPr>
          <p:nvPr>
            <p:ph type="sldNum" sz="quarter" idx="5"/>
          </p:nvPr>
        </p:nvSpPr>
        <p:spPr/>
        <p:txBody>
          <a:bodyPr/>
          <a:lstStyle/>
          <a:p>
            <a:fld id="{2845A89C-9537-4946-B8F5-8E62AEB96DAB}" type="slidenum">
              <a:rPr lang="en-GB" smtClean="0"/>
              <a:t>4</a:t>
            </a:fld>
            <a:endParaRPr lang="en-GB"/>
          </a:p>
        </p:txBody>
      </p:sp>
    </p:spTree>
    <p:extLst>
      <p:ext uri="{BB962C8B-B14F-4D97-AF65-F5344CB8AC3E}">
        <p14:creationId xmlns:p14="http://schemas.microsoft.com/office/powerpoint/2010/main" val="2641677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3A19E-257B-07F8-1A3F-B378B3A468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A3475-A024-D9F0-1A2D-C741D41344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D3743E-5394-9B15-9139-FB8E0BCE0A4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E485B91-287A-A8AF-7434-A02F8FC601D2}"/>
              </a:ext>
            </a:extLst>
          </p:cNvPr>
          <p:cNvSpPr>
            <a:spLocks noGrp="1"/>
          </p:cNvSpPr>
          <p:nvPr>
            <p:ph type="sldNum" sz="quarter" idx="5"/>
          </p:nvPr>
        </p:nvSpPr>
        <p:spPr/>
        <p:txBody>
          <a:bodyPr/>
          <a:lstStyle/>
          <a:p>
            <a:fld id="{2845A89C-9537-4946-B8F5-8E62AEB96DAB}" type="slidenum">
              <a:rPr lang="en-GB" smtClean="0"/>
              <a:t>5</a:t>
            </a:fld>
            <a:endParaRPr lang="en-GB"/>
          </a:p>
        </p:txBody>
      </p:sp>
    </p:spTree>
    <p:extLst>
      <p:ext uri="{BB962C8B-B14F-4D97-AF65-F5344CB8AC3E}">
        <p14:creationId xmlns:p14="http://schemas.microsoft.com/office/powerpoint/2010/main" val="1833009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55D7C-481C-E556-0804-F7FB038011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17F495-183A-E3CA-895E-E8BACBCB0E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2D9D16-CD01-051C-D062-B41D3A6C358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52E72E8-9399-0912-6B23-0D67BECF8F53}"/>
              </a:ext>
            </a:extLst>
          </p:cNvPr>
          <p:cNvSpPr>
            <a:spLocks noGrp="1"/>
          </p:cNvSpPr>
          <p:nvPr>
            <p:ph type="sldNum" sz="quarter" idx="5"/>
          </p:nvPr>
        </p:nvSpPr>
        <p:spPr/>
        <p:txBody>
          <a:bodyPr/>
          <a:lstStyle/>
          <a:p>
            <a:fld id="{2845A89C-9537-4946-B8F5-8E62AEB96DAB}" type="slidenum">
              <a:rPr lang="en-GB" smtClean="0"/>
              <a:t>6</a:t>
            </a:fld>
            <a:endParaRPr lang="en-GB"/>
          </a:p>
        </p:txBody>
      </p:sp>
    </p:spTree>
    <p:extLst>
      <p:ext uri="{BB962C8B-B14F-4D97-AF65-F5344CB8AC3E}">
        <p14:creationId xmlns:p14="http://schemas.microsoft.com/office/powerpoint/2010/main" val="1580656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845A89C-9537-4946-B8F5-8E62AEB96DAB}" type="slidenum">
              <a:rPr lang="en-GB" smtClean="0"/>
              <a:t>7</a:t>
            </a:fld>
            <a:endParaRPr lang="en-GB"/>
          </a:p>
        </p:txBody>
      </p:sp>
    </p:spTree>
    <p:extLst>
      <p:ext uri="{BB962C8B-B14F-4D97-AF65-F5344CB8AC3E}">
        <p14:creationId xmlns:p14="http://schemas.microsoft.com/office/powerpoint/2010/main" val="55789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85005-B86D-3BCA-B15E-04680C2F8A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C7A31-EB58-7658-E135-3FEA4C112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DF2193-2C75-11C4-E3E6-05C327D9F89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01687C5-D268-6D5E-269A-D884B38DB436}"/>
              </a:ext>
            </a:extLst>
          </p:cNvPr>
          <p:cNvSpPr>
            <a:spLocks noGrp="1"/>
          </p:cNvSpPr>
          <p:nvPr>
            <p:ph type="sldNum" sz="quarter" idx="5"/>
          </p:nvPr>
        </p:nvSpPr>
        <p:spPr/>
        <p:txBody>
          <a:bodyPr/>
          <a:lstStyle/>
          <a:p>
            <a:fld id="{2845A89C-9537-4946-B8F5-8E62AEB96DAB}" type="slidenum">
              <a:rPr lang="en-GB" smtClean="0"/>
              <a:t>18</a:t>
            </a:fld>
            <a:endParaRPr lang="en-GB"/>
          </a:p>
        </p:txBody>
      </p:sp>
    </p:spTree>
    <p:extLst>
      <p:ext uri="{BB962C8B-B14F-4D97-AF65-F5344CB8AC3E}">
        <p14:creationId xmlns:p14="http://schemas.microsoft.com/office/powerpoint/2010/main" val="1753696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4451D-8291-B430-FC1D-275B9E66AE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EAC27-24A6-9880-7801-ECB8E6946D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19842A-E926-B542-2078-7E6BC21C291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CCEC650-BDC2-AC11-A200-04A5BA39E7FF}"/>
              </a:ext>
            </a:extLst>
          </p:cNvPr>
          <p:cNvSpPr>
            <a:spLocks noGrp="1"/>
          </p:cNvSpPr>
          <p:nvPr>
            <p:ph type="sldNum" sz="quarter" idx="5"/>
          </p:nvPr>
        </p:nvSpPr>
        <p:spPr/>
        <p:txBody>
          <a:bodyPr/>
          <a:lstStyle/>
          <a:p>
            <a:fld id="{2845A89C-9537-4946-B8F5-8E62AEB96DAB}" type="slidenum">
              <a:rPr lang="en-GB" smtClean="0"/>
              <a:t>20</a:t>
            </a:fld>
            <a:endParaRPr lang="en-GB"/>
          </a:p>
        </p:txBody>
      </p:sp>
    </p:spTree>
    <p:extLst>
      <p:ext uri="{BB962C8B-B14F-4D97-AF65-F5344CB8AC3E}">
        <p14:creationId xmlns:p14="http://schemas.microsoft.com/office/powerpoint/2010/main" val="812889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36C8B-EAAB-7FFD-056B-EDA3284573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9EAB09-624E-1289-7D80-A23C2318C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AFCDDF-4516-57F5-A732-9842CF3DF55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13B78B7-0AB1-2DA5-388D-302893E4A377}"/>
              </a:ext>
            </a:extLst>
          </p:cNvPr>
          <p:cNvSpPr>
            <a:spLocks noGrp="1"/>
          </p:cNvSpPr>
          <p:nvPr>
            <p:ph type="sldNum" sz="quarter" idx="5"/>
          </p:nvPr>
        </p:nvSpPr>
        <p:spPr/>
        <p:txBody>
          <a:bodyPr/>
          <a:lstStyle/>
          <a:p>
            <a:fld id="{2845A89C-9537-4946-B8F5-8E62AEB96DAB}" type="slidenum">
              <a:rPr lang="en-GB" smtClean="0"/>
              <a:t>21</a:t>
            </a:fld>
            <a:endParaRPr lang="en-GB"/>
          </a:p>
        </p:txBody>
      </p:sp>
    </p:spTree>
    <p:extLst>
      <p:ext uri="{BB962C8B-B14F-4D97-AF65-F5344CB8AC3E}">
        <p14:creationId xmlns:p14="http://schemas.microsoft.com/office/powerpoint/2010/main" val="2309694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4250B-F8EC-4685-5D13-21364A6825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35FF38-59A8-B3AC-E0A5-C07CA7CE86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933B42-48E5-1F99-4E07-A2CE5DF8BB8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3EA6064-08E1-D05C-42BD-5F1546EA16B9}"/>
              </a:ext>
            </a:extLst>
          </p:cNvPr>
          <p:cNvSpPr>
            <a:spLocks noGrp="1"/>
          </p:cNvSpPr>
          <p:nvPr>
            <p:ph type="sldNum" sz="quarter" idx="5"/>
          </p:nvPr>
        </p:nvSpPr>
        <p:spPr/>
        <p:txBody>
          <a:bodyPr/>
          <a:lstStyle/>
          <a:p>
            <a:fld id="{2845A89C-9537-4946-B8F5-8E62AEB96DAB}" type="slidenum">
              <a:rPr lang="en-GB" smtClean="0"/>
              <a:t>22</a:t>
            </a:fld>
            <a:endParaRPr lang="en-GB"/>
          </a:p>
        </p:txBody>
      </p:sp>
    </p:spTree>
    <p:extLst>
      <p:ext uri="{BB962C8B-B14F-4D97-AF65-F5344CB8AC3E}">
        <p14:creationId xmlns:p14="http://schemas.microsoft.com/office/powerpoint/2010/main" val="1247161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sv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6.sv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7.png"/><Relationship Id="rId9" Type="http://schemas.openxmlformats.org/officeDocument/2006/relationships/image" Target="../media/image25.png"/><Relationship Id="rId14"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svg"/><Relationship Id="rId7"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7.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svg"/><Relationship Id="rId7"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3.png"/><Relationship Id="rId10" Type="http://schemas.openxmlformats.org/officeDocument/2006/relationships/image" Target="../media/image41.png"/><Relationship Id="rId4" Type="http://schemas.openxmlformats.org/officeDocument/2006/relationships/image" Target="../media/image7.pn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svg"/><Relationship Id="rId7"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3.png"/><Relationship Id="rId10" Type="http://schemas.openxmlformats.org/officeDocument/2006/relationships/image" Target="../media/image41.png"/><Relationship Id="rId4" Type="http://schemas.openxmlformats.org/officeDocument/2006/relationships/image" Target="../media/image7.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46.png"/><Relationship Id="rId17" Type="http://schemas.openxmlformats.org/officeDocument/2006/relationships/image" Target="../media/image51.svg"/><Relationship Id="rId2" Type="http://schemas.openxmlformats.org/officeDocument/2006/relationships/notesSlide" Target="../notesSlides/notesSlide6.xml"/><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45.png"/><Relationship Id="rId5" Type="http://schemas.openxmlformats.org/officeDocument/2006/relationships/image" Target="../media/image15.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6.svg"/><Relationship Id="rId9" Type="http://schemas.openxmlformats.org/officeDocument/2006/relationships/image" Target="../media/image43.png"/><Relationship Id="rId1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sv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6.svg"/></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6.sv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7.png"/><Relationship Id="rId4"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6.svg"/></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6.svg"/></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6.svg"/></Relationships>
</file>

<file path=ppt/slides/_rels/slide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4A21CAF2-14C1-D8AC-20C1-B49164889C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15147" y="4234826"/>
            <a:ext cx="6747240" cy="7153608"/>
          </a:xfrm>
          <a:prstGeom prst="rect">
            <a:avLst/>
          </a:prstGeom>
        </p:spPr>
      </p:pic>
      <p:sp>
        <p:nvSpPr>
          <p:cNvPr id="5" name="Freeform 5"/>
          <p:cNvSpPr/>
          <p:nvPr/>
        </p:nvSpPr>
        <p:spPr>
          <a:xfrm flipH="1">
            <a:off x="-60359" y="5876361"/>
            <a:ext cx="18348359" cy="6906869"/>
          </a:xfrm>
          <a:custGeom>
            <a:avLst/>
            <a:gdLst/>
            <a:ahLst/>
            <a:cxnLst/>
            <a:rect l="l" t="t" r="r" b="b"/>
            <a:pathLst>
              <a:path w="18288000" h="6906869">
                <a:moveTo>
                  <a:pt x="18288000" y="0"/>
                </a:moveTo>
                <a:lnTo>
                  <a:pt x="0" y="0"/>
                </a:lnTo>
                <a:lnTo>
                  <a:pt x="0" y="6906869"/>
                </a:lnTo>
                <a:lnTo>
                  <a:pt x="18288000" y="6906869"/>
                </a:lnTo>
                <a:lnTo>
                  <a:pt x="182880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r>
              <a:rPr lang="en-US" dirty="0"/>
              <a:t> </a:t>
            </a:r>
            <a:endParaRPr lang="en-GB" dirty="0"/>
          </a:p>
        </p:txBody>
      </p:sp>
      <p:grpSp>
        <p:nvGrpSpPr>
          <p:cNvPr id="20" name="Group 19">
            <a:extLst>
              <a:ext uri="{FF2B5EF4-FFF2-40B4-BE49-F238E27FC236}">
                <a16:creationId xmlns:a16="http://schemas.microsoft.com/office/drawing/2014/main" id="{3BECE98D-FC2A-92E8-D1E0-707436A37F86}"/>
              </a:ext>
            </a:extLst>
          </p:cNvPr>
          <p:cNvGrpSpPr/>
          <p:nvPr/>
        </p:nvGrpSpPr>
        <p:grpSpPr>
          <a:xfrm>
            <a:off x="10363200" y="-6875490"/>
            <a:ext cx="13595287" cy="13027703"/>
            <a:chOff x="10363200" y="-6875490"/>
            <a:chExt cx="13595287" cy="13027703"/>
          </a:xfrm>
        </p:grpSpPr>
        <p:sp>
          <p:nvSpPr>
            <p:cNvPr id="2" name="Freeform 2"/>
            <p:cNvSpPr/>
            <p:nvPr/>
          </p:nvSpPr>
          <p:spPr>
            <a:xfrm>
              <a:off x="10560112" y="-6875490"/>
              <a:ext cx="13398375" cy="12377222"/>
            </a:xfrm>
            <a:custGeom>
              <a:avLst/>
              <a:gdLst/>
              <a:ahLst/>
              <a:cxnLst/>
              <a:rect l="l" t="t" r="r" b="b"/>
              <a:pathLst>
                <a:path w="13398375" h="12377222">
                  <a:moveTo>
                    <a:pt x="0" y="0"/>
                  </a:moveTo>
                  <a:lnTo>
                    <a:pt x="13398376" y="0"/>
                  </a:lnTo>
                  <a:lnTo>
                    <a:pt x="13398376" y="12377222"/>
                  </a:lnTo>
                  <a:lnTo>
                    <a:pt x="0" y="12377222"/>
                  </a:lnTo>
                  <a:lnTo>
                    <a:pt x="0" y="0"/>
                  </a:lnTo>
                  <a:close/>
                </a:path>
              </a:pathLst>
            </a:custGeom>
            <a:blipFill>
              <a:blip r:embed="rId7">
                <a:alphaModFix amt="43999"/>
                <a:extLst>
                  <a:ext uri="{96DAC541-7B7A-43D3-8B79-37D633B846F1}">
                    <asvg:svgBlip xmlns:asvg="http://schemas.microsoft.com/office/drawing/2016/SVG/main" r:embed="rId8"/>
                  </a:ext>
                </a:extLst>
              </a:blip>
              <a:stretch>
                <a:fillRect t="-6179" r="-211836"/>
              </a:stretch>
            </a:blipFill>
          </p:spPr>
        </p:sp>
        <p:sp>
          <p:nvSpPr>
            <p:cNvPr id="9" name="Freeform 9"/>
            <p:cNvSpPr/>
            <p:nvPr/>
          </p:nvSpPr>
          <p:spPr>
            <a:xfrm>
              <a:off x="10363200" y="-6225009"/>
              <a:ext cx="13398375" cy="12377222"/>
            </a:xfrm>
            <a:custGeom>
              <a:avLst/>
              <a:gdLst/>
              <a:ahLst/>
              <a:cxnLst/>
              <a:rect l="l" t="t" r="r" b="b"/>
              <a:pathLst>
                <a:path w="13398375" h="12377222">
                  <a:moveTo>
                    <a:pt x="0" y="0"/>
                  </a:moveTo>
                  <a:lnTo>
                    <a:pt x="13398376" y="0"/>
                  </a:lnTo>
                  <a:lnTo>
                    <a:pt x="13398376" y="12377222"/>
                  </a:lnTo>
                  <a:lnTo>
                    <a:pt x="0" y="12377222"/>
                  </a:lnTo>
                  <a:lnTo>
                    <a:pt x="0" y="0"/>
                  </a:lnTo>
                  <a:close/>
                </a:path>
              </a:pathLst>
            </a:custGeom>
            <a:blipFill>
              <a:blip r:embed="rId7">
                <a:alphaModFix amt="43999"/>
                <a:extLst>
                  <a:ext uri="{96DAC541-7B7A-43D3-8B79-37D633B846F1}">
                    <asvg:svgBlip xmlns:asvg="http://schemas.microsoft.com/office/drawing/2016/SVG/main" r:embed="rId8"/>
                  </a:ext>
                </a:extLst>
              </a:blip>
              <a:stretch>
                <a:fillRect t="-6179" r="-211836"/>
              </a:stretch>
            </a:blipFill>
          </p:spPr>
          <p:txBody>
            <a:bodyPr/>
            <a:lstStyle/>
            <a:p>
              <a:endParaRPr lang="en-GB" dirty="0"/>
            </a:p>
          </p:txBody>
        </p:sp>
      </p:grpSp>
      <p:sp>
        <p:nvSpPr>
          <p:cNvPr id="4" name="TextBox 4"/>
          <p:cNvSpPr txBox="1"/>
          <p:nvPr/>
        </p:nvSpPr>
        <p:spPr>
          <a:xfrm>
            <a:off x="450780" y="1798014"/>
            <a:ext cx="16757720" cy="4924425"/>
          </a:xfrm>
          <a:prstGeom prst="rect">
            <a:avLst/>
          </a:prstGeom>
        </p:spPr>
        <p:txBody>
          <a:bodyPr wrap="square" lIns="0" tIns="0" rIns="0" bIns="0" rtlCol="0" anchor="t">
            <a:spAutoFit/>
          </a:bodyPr>
          <a:lstStyle/>
          <a:p>
            <a:r>
              <a:rPr lang="en-GB" sz="8000" b="1" spc="600" dirty="0">
                <a:solidFill>
                  <a:srgbClr val="05066D"/>
                </a:solidFill>
                <a:latin typeface="SVN-Poppins Black" panose="00000A00000000000000" pitchFamily="2" charset="0"/>
                <a:cs typeface="SVN-Poppins Black" panose="00000A00000000000000" pitchFamily="2" charset="0"/>
              </a:rPr>
              <a:t>Xây dựng hệ thống theo dõi </a:t>
            </a:r>
          </a:p>
          <a:p>
            <a:r>
              <a:rPr lang="en-GB" sz="8000" b="1" spc="600" dirty="0">
                <a:solidFill>
                  <a:srgbClr val="05066D"/>
                </a:solidFill>
                <a:latin typeface="SVN-Poppins Black" panose="00000A00000000000000" pitchFamily="2" charset="0"/>
                <a:cs typeface="SVN-Poppins Black" panose="00000A00000000000000" pitchFamily="2" charset="0"/>
              </a:rPr>
              <a:t>dự án phần mềm làm việc </a:t>
            </a:r>
          </a:p>
          <a:p>
            <a:r>
              <a:rPr lang="en-GB" sz="8000" b="1" spc="600" dirty="0">
                <a:solidFill>
                  <a:srgbClr val="05066D"/>
                </a:solidFill>
                <a:latin typeface="SVN-Poppins Black" panose="00000A00000000000000" pitchFamily="2" charset="0"/>
                <a:cs typeface="SVN-Poppins Black" panose="00000A00000000000000" pitchFamily="2" charset="0"/>
              </a:rPr>
              <a:t>nhóm của sinh viên qua </a:t>
            </a:r>
          </a:p>
          <a:p>
            <a:r>
              <a:rPr lang="en-GB" sz="8000" b="1" spc="600" dirty="0" err="1">
                <a:solidFill>
                  <a:srgbClr val="05066D"/>
                </a:solidFill>
                <a:latin typeface="SVN-Poppins Black" panose="00000A00000000000000" pitchFamily="2" charset="0"/>
                <a:cs typeface="SVN-Poppins Black" panose="00000A00000000000000" pitchFamily="2" charset="0"/>
              </a:rPr>
              <a:t>Github</a:t>
            </a:r>
            <a:r>
              <a:rPr lang="en-GB" sz="8000" b="1" spc="600" dirty="0">
                <a:solidFill>
                  <a:srgbClr val="05066D"/>
                </a:solidFill>
                <a:latin typeface="SVN-Poppins Black" panose="00000A00000000000000" pitchFamily="2" charset="0"/>
                <a:cs typeface="SVN-Poppins Black" panose="00000A00000000000000" pitchFamily="2" charset="0"/>
              </a:rPr>
              <a:t> Action </a:t>
            </a:r>
          </a:p>
        </p:txBody>
      </p:sp>
      <p:sp>
        <p:nvSpPr>
          <p:cNvPr id="7" name="TextBox 7"/>
          <p:cNvSpPr txBox="1"/>
          <p:nvPr/>
        </p:nvSpPr>
        <p:spPr>
          <a:xfrm>
            <a:off x="619045" y="8655913"/>
            <a:ext cx="8667820" cy="1052532"/>
          </a:xfrm>
          <a:prstGeom prst="rect">
            <a:avLst/>
          </a:prstGeom>
        </p:spPr>
        <p:txBody>
          <a:bodyPr wrap="square" lIns="0" tIns="0" rIns="0" bIns="0" rtlCol="0" anchor="t">
            <a:spAutoFit/>
          </a:bodyPr>
          <a:lstStyle/>
          <a:p>
            <a:pPr algn="l">
              <a:lnSpc>
                <a:spcPct val="150000"/>
              </a:lnSpc>
            </a:pPr>
            <a:r>
              <a:rPr lang="en-US" sz="2400" dirty="0">
                <a:solidFill>
                  <a:srgbClr val="FFFFFF"/>
                </a:solidFill>
                <a:latin typeface="SVN-Poppins" panose="00000500000000000000" pitchFamily="2" charset="0"/>
                <a:ea typeface="DM Sans"/>
                <a:cs typeface="SVN-Poppins" panose="00000500000000000000" pitchFamily="2" charset="0"/>
                <a:sym typeface="DM Sans"/>
              </a:rPr>
              <a:t>Giảng viên: </a:t>
            </a:r>
            <a:r>
              <a:rPr lang="en-US" sz="2400" b="1" dirty="0">
                <a:solidFill>
                  <a:srgbClr val="FFFFFF"/>
                </a:solidFill>
                <a:latin typeface="SVN-Poppins" panose="00000500000000000000" pitchFamily="2" charset="0"/>
                <a:ea typeface="DM Sans"/>
                <a:cs typeface="SVN-Poppins" panose="00000500000000000000" pitchFamily="2" charset="0"/>
                <a:sym typeface="DM Sans"/>
              </a:rPr>
              <a:t>TS. Nguyễn Bảo Ân</a:t>
            </a:r>
          </a:p>
          <a:p>
            <a:pPr algn="l">
              <a:lnSpc>
                <a:spcPct val="150000"/>
              </a:lnSpc>
            </a:pPr>
            <a:r>
              <a:rPr lang="en-US" sz="2400" dirty="0">
                <a:solidFill>
                  <a:srgbClr val="FFFFFF"/>
                </a:solidFill>
                <a:latin typeface="SVN-Poppins" panose="00000500000000000000" pitchFamily="2" charset="0"/>
                <a:ea typeface="DM Sans"/>
                <a:cs typeface="SVN-Poppins" panose="00000500000000000000" pitchFamily="2" charset="0"/>
                <a:sym typeface="DM Sans"/>
              </a:rPr>
              <a:t>Sinh viên: </a:t>
            </a:r>
            <a:r>
              <a:rPr lang="en-US" sz="2400" b="1" dirty="0">
                <a:solidFill>
                  <a:srgbClr val="FFFFFF"/>
                </a:solidFill>
                <a:latin typeface="SVN-Poppins" panose="00000500000000000000" pitchFamily="2" charset="0"/>
                <a:ea typeface="DM Sans"/>
                <a:cs typeface="SVN-Poppins" panose="00000500000000000000" pitchFamily="2" charset="0"/>
                <a:sym typeface="DM Sans"/>
              </a:rPr>
              <a:t>Đinh Tấn Mãi , </a:t>
            </a:r>
            <a:r>
              <a:rPr lang="en-US" sz="2400" dirty="0">
                <a:solidFill>
                  <a:srgbClr val="FFFFFF"/>
                </a:solidFill>
                <a:latin typeface="SVN-Poppins" panose="00000500000000000000" pitchFamily="2" charset="0"/>
                <a:ea typeface="DM Sans"/>
                <a:cs typeface="SVN-Poppins" panose="00000500000000000000" pitchFamily="2" charset="0"/>
                <a:sym typeface="DM Sans"/>
              </a:rPr>
              <a:t>MSSV: </a:t>
            </a:r>
            <a:r>
              <a:rPr lang="en-US" sz="2400" b="1" dirty="0">
                <a:solidFill>
                  <a:srgbClr val="FFFFFF"/>
                </a:solidFill>
                <a:latin typeface="SVN-Poppins" panose="00000500000000000000" pitchFamily="2" charset="0"/>
                <a:ea typeface="DM Sans"/>
                <a:cs typeface="SVN-Poppins" panose="00000500000000000000" pitchFamily="2" charset="0"/>
                <a:sym typeface="DM Sans"/>
              </a:rPr>
              <a:t>110121063, </a:t>
            </a:r>
            <a:r>
              <a:rPr lang="en-US" sz="2400" dirty="0">
                <a:solidFill>
                  <a:srgbClr val="FFFFFF"/>
                </a:solidFill>
                <a:latin typeface="SVN-Poppins" panose="00000500000000000000" pitchFamily="2" charset="0"/>
                <a:ea typeface="DM Sans"/>
                <a:cs typeface="SVN-Poppins" panose="00000500000000000000" pitchFamily="2" charset="0"/>
                <a:sym typeface="DM Sans"/>
              </a:rPr>
              <a:t>Lớp: </a:t>
            </a:r>
            <a:r>
              <a:rPr lang="en-US" sz="2400" b="1" dirty="0">
                <a:solidFill>
                  <a:srgbClr val="FFFFFF"/>
                </a:solidFill>
                <a:latin typeface="SVN-Poppins" panose="00000500000000000000" pitchFamily="2" charset="0"/>
                <a:ea typeface="DM Sans"/>
                <a:cs typeface="SVN-Poppins" panose="00000500000000000000" pitchFamily="2" charset="0"/>
                <a:sym typeface="DM Sans"/>
              </a:rPr>
              <a:t>DA21TTB</a:t>
            </a:r>
          </a:p>
        </p:txBody>
      </p:sp>
      <p:pic>
        <p:nvPicPr>
          <p:cNvPr id="11" name="Picture 10">
            <a:extLst>
              <a:ext uri="{FF2B5EF4-FFF2-40B4-BE49-F238E27FC236}">
                <a16:creationId xmlns:a16="http://schemas.microsoft.com/office/drawing/2014/main" id="{54902B66-BC9C-4BCD-F3E5-CBD4670251D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25380" y="307406"/>
            <a:ext cx="1130231" cy="1130231"/>
          </a:xfrm>
          <a:prstGeom prst="rect">
            <a:avLst/>
          </a:prstGeom>
          <a:noFill/>
        </p:spPr>
      </p:pic>
      <p:sp>
        <p:nvSpPr>
          <p:cNvPr id="12" name="TextBox 11">
            <a:extLst>
              <a:ext uri="{FF2B5EF4-FFF2-40B4-BE49-F238E27FC236}">
                <a16:creationId xmlns:a16="http://schemas.microsoft.com/office/drawing/2014/main" id="{A1B83638-17A6-61A5-96D1-4D70D4D71C7E}"/>
              </a:ext>
            </a:extLst>
          </p:cNvPr>
          <p:cNvSpPr txBox="1"/>
          <p:nvPr/>
        </p:nvSpPr>
        <p:spPr>
          <a:xfrm>
            <a:off x="1552439" y="438492"/>
            <a:ext cx="6207148" cy="954107"/>
          </a:xfrm>
          <a:prstGeom prst="rect">
            <a:avLst/>
          </a:prstGeom>
          <a:noFill/>
        </p:spPr>
        <p:txBody>
          <a:bodyPr wrap="none" rtlCol="0">
            <a:spAutoFit/>
          </a:bodyPr>
          <a:lstStyle/>
          <a:p>
            <a:r>
              <a:rPr lang="en-GB" sz="2800" dirty="0">
                <a:solidFill>
                  <a:srgbClr val="05066D"/>
                </a:solidFill>
                <a:latin typeface="SVN-Poppins Medium" panose="00000600000000000000" pitchFamily="2" charset="0"/>
                <a:cs typeface="SVN-Poppins Medium" panose="00000600000000000000" pitchFamily="2" charset="0"/>
              </a:rPr>
              <a:t>TRƯỜNG ĐẠI HỌC TRÀ VINH</a:t>
            </a:r>
          </a:p>
          <a:p>
            <a:r>
              <a:rPr lang="en-GB" sz="2800" b="1" dirty="0">
                <a:solidFill>
                  <a:srgbClr val="05066D"/>
                </a:solidFill>
                <a:latin typeface="SVN-Poppins Medium" panose="00000600000000000000" pitchFamily="2" charset="0"/>
                <a:cs typeface="SVN-Poppins Medium" panose="00000600000000000000" pitchFamily="2" charset="0"/>
              </a:rPr>
              <a:t>TRƯỜNG KỸ THUẬT VÀ CÔNG NGHỆ</a:t>
            </a:r>
          </a:p>
        </p:txBody>
      </p:sp>
      <p:sp>
        <p:nvSpPr>
          <p:cNvPr id="13" name="TextBox 12">
            <a:extLst>
              <a:ext uri="{FF2B5EF4-FFF2-40B4-BE49-F238E27FC236}">
                <a16:creationId xmlns:a16="http://schemas.microsoft.com/office/drawing/2014/main" id="{3968CF3A-8ACB-4BCF-9533-5248BED46242}"/>
              </a:ext>
            </a:extLst>
          </p:cNvPr>
          <p:cNvSpPr txBox="1"/>
          <p:nvPr/>
        </p:nvSpPr>
        <p:spPr>
          <a:xfrm>
            <a:off x="11887200" y="438493"/>
            <a:ext cx="6014788" cy="954107"/>
          </a:xfrm>
          <a:prstGeom prst="rect">
            <a:avLst/>
          </a:prstGeom>
          <a:noFill/>
        </p:spPr>
        <p:txBody>
          <a:bodyPr wrap="none" rtlCol="0">
            <a:spAutoFit/>
          </a:bodyPr>
          <a:lstStyle/>
          <a:p>
            <a:pPr algn="r"/>
            <a:r>
              <a:rPr lang="en-GB" sz="2800" dirty="0">
                <a:solidFill>
                  <a:srgbClr val="05066D"/>
                </a:solidFill>
                <a:latin typeface="SVN-Poppins Medium" panose="00000600000000000000" pitchFamily="2" charset="0"/>
                <a:cs typeface="SVN-Poppins Medium" panose="00000600000000000000" pitchFamily="2" charset="0"/>
              </a:rPr>
              <a:t>BỘ MÔN CÔNG NGHỆ THÔNG TIN </a:t>
            </a:r>
          </a:p>
          <a:p>
            <a:pPr algn="r"/>
            <a:r>
              <a:rPr lang="en-GB" sz="2800" b="1" dirty="0">
                <a:solidFill>
                  <a:srgbClr val="05066D"/>
                </a:solidFill>
                <a:latin typeface="SVN-Poppins Medium" panose="00000600000000000000" pitchFamily="2" charset="0"/>
                <a:cs typeface="SVN-Poppins Medium" panose="00000600000000000000" pitchFamily="2" charset="0"/>
              </a:rPr>
              <a:t>ĐỒ ÁN TỐT NGHIỆP KHÓA 2021 </a:t>
            </a:r>
          </a:p>
        </p:txBody>
      </p:sp>
      <p:sp>
        <p:nvSpPr>
          <p:cNvPr id="21" name="Freeform 2">
            <a:extLst>
              <a:ext uri="{FF2B5EF4-FFF2-40B4-BE49-F238E27FC236}">
                <a16:creationId xmlns:a16="http://schemas.microsoft.com/office/drawing/2014/main" id="{2B2DEDF3-8A4B-C912-0AC1-48DAE880862D}"/>
              </a:ext>
            </a:extLst>
          </p:cNvPr>
          <p:cNvSpPr/>
          <p:nvPr/>
        </p:nvSpPr>
        <p:spPr>
          <a:xfrm rot="1735317">
            <a:off x="-4975106" y="-6480166"/>
            <a:ext cx="4991149" cy="7541571"/>
          </a:xfrm>
          <a:custGeom>
            <a:avLst/>
            <a:gdLst/>
            <a:ahLst/>
            <a:cxnLst/>
            <a:rect l="l" t="t" r="r" b="b"/>
            <a:pathLst>
              <a:path w="4991149" h="7541571">
                <a:moveTo>
                  <a:pt x="0" y="0"/>
                </a:moveTo>
                <a:lnTo>
                  <a:pt x="4991149" y="0"/>
                </a:lnTo>
                <a:lnTo>
                  <a:pt x="4991149" y="7541572"/>
                </a:lnTo>
                <a:lnTo>
                  <a:pt x="0" y="7541572"/>
                </a:lnTo>
                <a:lnTo>
                  <a:pt x="0" y="0"/>
                </a:lnTo>
                <a:close/>
              </a:path>
            </a:pathLst>
          </a:custGeom>
          <a:blipFill dpi="0" rotWithShape="1">
            <a:blip r:embed="rId10">
              <a:alphaModFix amt="18000"/>
              <a:extLst>
                <a:ext uri="{96DAC541-7B7A-43D3-8B79-37D633B846F1}">
                  <asvg:svgBlip xmlns:asvg="http://schemas.microsoft.com/office/drawing/2016/SVG/main" r:embed="rId11"/>
                </a:ext>
              </a:extLst>
            </a:blip>
            <a:srcRect/>
            <a:stretch>
              <a:fillRect/>
            </a:stretch>
          </a:blipFill>
        </p:spPr>
      </p:sp>
      <p:sp>
        <p:nvSpPr>
          <p:cNvPr id="23" name="Freeform 2">
            <a:extLst>
              <a:ext uri="{FF2B5EF4-FFF2-40B4-BE49-F238E27FC236}">
                <a16:creationId xmlns:a16="http://schemas.microsoft.com/office/drawing/2014/main" id="{2981FBC0-E0D1-6568-0FE5-75E0E2AED885}"/>
              </a:ext>
            </a:extLst>
          </p:cNvPr>
          <p:cNvSpPr/>
          <p:nvPr/>
        </p:nvSpPr>
        <p:spPr>
          <a:xfrm>
            <a:off x="19666000" y="-18602231"/>
            <a:ext cx="13398375" cy="12377222"/>
          </a:xfrm>
          <a:custGeom>
            <a:avLst/>
            <a:gdLst/>
            <a:ahLst/>
            <a:cxnLst/>
            <a:rect l="l" t="t" r="r" b="b"/>
            <a:pathLst>
              <a:path w="13398375" h="12377222">
                <a:moveTo>
                  <a:pt x="0" y="0"/>
                </a:moveTo>
                <a:lnTo>
                  <a:pt x="13398376" y="0"/>
                </a:lnTo>
                <a:lnTo>
                  <a:pt x="13398376" y="12377222"/>
                </a:lnTo>
                <a:lnTo>
                  <a:pt x="0" y="12377222"/>
                </a:lnTo>
                <a:lnTo>
                  <a:pt x="0" y="0"/>
                </a:lnTo>
                <a:close/>
              </a:path>
            </a:pathLst>
          </a:custGeom>
          <a:blipFill dpi="0" rotWithShape="1">
            <a:blip r:embed="rId7">
              <a:alphaModFix amt="19000"/>
              <a:extLst>
                <a:ext uri="{96DAC541-7B7A-43D3-8B79-37D633B846F1}">
                  <asvg:svgBlip xmlns:asvg="http://schemas.microsoft.com/office/drawing/2016/SVG/main" r:embed="rId8"/>
                </a:ext>
              </a:extLst>
            </a:blip>
            <a:srcRect/>
            <a:stretch>
              <a:fillRect t="-6179" r="-211836"/>
            </a:stretch>
          </a:blipFill>
        </p:spPr>
      </p:sp>
      <p:sp>
        <p:nvSpPr>
          <p:cNvPr id="24" name="TextBox 9">
            <a:extLst>
              <a:ext uri="{FF2B5EF4-FFF2-40B4-BE49-F238E27FC236}">
                <a16:creationId xmlns:a16="http://schemas.microsoft.com/office/drawing/2014/main" id="{7517AAB3-DCEE-96BC-44CE-C543D0DD8FD6}"/>
              </a:ext>
            </a:extLst>
          </p:cNvPr>
          <p:cNvSpPr txBox="1"/>
          <p:nvPr/>
        </p:nvSpPr>
        <p:spPr>
          <a:xfrm rot="16200000">
            <a:off x="-3010032" y="-5725790"/>
            <a:ext cx="7614563" cy="1313949"/>
          </a:xfrm>
          <a:prstGeom prst="rect">
            <a:avLst/>
          </a:prstGeom>
        </p:spPr>
        <p:txBody>
          <a:bodyPr wrap="square" lIns="0" tIns="0" rIns="0" bIns="0" rtlCol="0" anchor="t">
            <a:spAutoFit/>
          </a:bodyPr>
          <a:lstStyle/>
          <a:p>
            <a:pPr marL="0" lvl="0" indent="0" algn="l">
              <a:lnSpc>
                <a:spcPts val="10898"/>
              </a:lnSpc>
              <a:spcBef>
                <a:spcPct val="0"/>
              </a:spcBef>
            </a:pPr>
            <a:r>
              <a:rPr lang="en-US" sz="6600" dirty="0">
                <a:solidFill>
                  <a:srgbClr val="05066D"/>
                </a:solidFill>
                <a:latin typeface="SVN-Poppins SemiBold" panose="00000700000000000000" pitchFamily="2" charset="0"/>
                <a:ea typeface="Poppins Ultra-Bold"/>
                <a:cs typeface="SVN-Poppins SemiBold" panose="00000700000000000000" pitchFamily="2" charset="0"/>
                <a:sym typeface="Poppins Ultra-Bold"/>
              </a:rPr>
              <a:t>Tóm tắc nội dung</a:t>
            </a:r>
          </a:p>
        </p:txBody>
      </p:sp>
      <p:sp>
        <p:nvSpPr>
          <p:cNvPr id="25" name="TextBox 24">
            <a:extLst>
              <a:ext uri="{FF2B5EF4-FFF2-40B4-BE49-F238E27FC236}">
                <a16:creationId xmlns:a16="http://schemas.microsoft.com/office/drawing/2014/main" id="{C4C6EC5C-B4BF-E3EF-7F35-D091EF77104E}"/>
              </a:ext>
            </a:extLst>
          </p:cNvPr>
          <p:cNvSpPr txBox="1"/>
          <p:nvPr/>
        </p:nvSpPr>
        <p:spPr>
          <a:xfrm>
            <a:off x="17322799" y="9721480"/>
            <a:ext cx="571432" cy="369331"/>
          </a:xfrm>
          <a:prstGeom prst="rect">
            <a:avLst/>
          </a:prstGeom>
          <a:noFill/>
        </p:spPr>
        <p:txBody>
          <a:bodyPr wrap="square">
            <a:spAutoFit/>
          </a:bodyPr>
          <a:lstStyle/>
          <a:p>
            <a:r>
              <a:rPr lang="en-GB" sz="1800" dirty="0">
                <a:solidFill>
                  <a:schemeClr val="bg1"/>
                </a:solidFill>
                <a:latin typeface="SVN-Poppins SemiBold" panose="00000700000000000000" pitchFamily="2" charset="0"/>
                <a:cs typeface="SVN-Poppins SemiBold" panose="00000700000000000000" pitchFamily="2" charset="0"/>
              </a:rPr>
              <a:t>01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D0B7B-382B-4017-1BF7-703FE41C9F1F}"/>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9AC2F837-B36C-7B69-1C77-DD45A2DB713E}"/>
              </a:ext>
            </a:extLst>
          </p:cNvPr>
          <p:cNvSpPr/>
          <p:nvPr/>
        </p:nvSpPr>
        <p:spPr>
          <a:xfrm>
            <a:off x="-2819400" y="-4838700"/>
            <a:ext cx="28212405" cy="8874084"/>
          </a:xfrm>
          <a:custGeom>
            <a:avLst/>
            <a:gdLst/>
            <a:ahLst/>
            <a:cxnLst/>
            <a:rect l="l" t="t" r="r" b="b"/>
            <a:pathLst>
              <a:path w="28212405" h="8874084">
                <a:moveTo>
                  <a:pt x="0" y="0"/>
                </a:moveTo>
                <a:lnTo>
                  <a:pt x="28212405" y="0"/>
                </a:lnTo>
                <a:lnTo>
                  <a:pt x="28212405" y="8874083"/>
                </a:lnTo>
                <a:lnTo>
                  <a:pt x="0" y="8874083"/>
                </a:lnTo>
                <a:lnTo>
                  <a:pt x="0" y="0"/>
                </a:lnTo>
                <a:close/>
              </a:path>
            </a:pathLst>
          </a:custGeom>
          <a:blipFill dpi="0" rotWithShape="1">
            <a:blip r:embed="rId2">
              <a:alphaModFix amt="15000"/>
              <a:extLst>
                <a:ext uri="{96DAC541-7B7A-43D3-8B79-37D633B846F1}">
                  <asvg:svgBlip xmlns:asvg="http://schemas.microsoft.com/office/drawing/2016/SVG/main" r:embed="rId3"/>
                </a:ext>
              </a:extLst>
            </a:blip>
            <a:srcRect/>
            <a:stretch>
              <a:fillRect/>
            </a:stretch>
          </a:blipFill>
        </p:spPr>
        <p:txBody>
          <a:bodyPr/>
          <a:lstStyle/>
          <a:p>
            <a:endParaRPr lang="en-GB" dirty="0"/>
          </a:p>
        </p:txBody>
      </p:sp>
      <p:sp>
        <p:nvSpPr>
          <p:cNvPr id="32" name="TextBox 31">
            <a:extLst>
              <a:ext uri="{FF2B5EF4-FFF2-40B4-BE49-F238E27FC236}">
                <a16:creationId xmlns:a16="http://schemas.microsoft.com/office/drawing/2014/main" id="{0DE168E5-41ED-3682-06AD-821F3D6C733D}"/>
              </a:ext>
            </a:extLst>
          </p:cNvPr>
          <p:cNvSpPr txBox="1"/>
          <p:nvPr/>
        </p:nvSpPr>
        <p:spPr>
          <a:xfrm>
            <a:off x="533400" y="495300"/>
            <a:ext cx="6172200" cy="769441"/>
          </a:xfrm>
          <a:prstGeom prst="rect">
            <a:avLst/>
          </a:prstGeom>
          <a:noFill/>
        </p:spPr>
        <p:txBody>
          <a:bodyPr wrap="square" rtlCol="0">
            <a:spAutoFit/>
          </a:bodyPr>
          <a:lstStyle/>
          <a:p>
            <a:r>
              <a:rPr lang="en-US" sz="4400" dirty="0">
                <a:solidFill>
                  <a:srgbClr val="05066D"/>
                </a:solidFill>
                <a:latin typeface="SVN-Poppins SemiBold" panose="00000700000000000000" pitchFamily="2" charset="0"/>
                <a:cs typeface="SVN-Poppins SemiBold" panose="00000700000000000000" pitchFamily="2" charset="0"/>
              </a:rPr>
              <a:t>2. Cơ sở lý thuyết</a:t>
            </a:r>
            <a:endParaRPr lang="en-GB" sz="4400" dirty="0">
              <a:solidFill>
                <a:srgbClr val="05066D"/>
              </a:solidFill>
              <a:latin typeface="SVN-Poppins SemiBold" panose="00000700000000000000" pitchFamily="2" charset="0"/>
              <a:cs typeface="SVN-Poppins SemiBold" panose="00000700000000000000" pitchFamily="2" charset="0"/>
            </a:endParaRPr>
          </a:p>
        </p:txBody>
      </p:sp>
      <p:pic>
        <p:nvPicPr>
          <p:cNvPr id="33" name="Picture 32">
            <a:extLst>
              <a:ext uri="{FF2B5EF4-FFF2-40B4-BE49-F238E27FC236}">
                <a16:creationId xmlns:a16="http://schemas.microsoft.com/office/drawing/2014/main" id="{CF1EDB2A-A97B-D7AE-E043-7FAA4211F1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34" name="Straight Connector 33">
            <a:extLst>
              <a:ext uri="{FF2B5EF4-FFF2-40B4-BE49-F238E27FC236}">
                <a16:creationId xmlns:a16="http://schemas.microsoft.com/office/drawing/2014/main" id="{6378A105-853A-F4F1-0ABC-BAB288DD8157}"/>
              </a:ext>
            </a:extLst>
          </p:cNvPr>
          <p:cNvCxnSpPr>
            <a:cxnSpLocks/>
          </p:cNvCxnSpPr>
          <p:nvPr/>
        </p:nvCxnSpPr>
        <p:spPr>
          <a:xfrm>
            <a:off x="5638800" y="876300"/>
            <a:ext cx="10972800"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B218B954-A4A8-FB27-D660-03F0E1E11423}"/>
              </a:ext>
            </a:extLst>
          </p:cNvPr>
          <p:cNvGrpSpPr/>
          <p:nvPr/>
        </p:nvGrpSpPr>
        <p:grpSpPr>
          <a:xfrm>
            <a:off x="13106400" y="2920837"/>
            <a:ext cx="10363200" cy="4958066"/>
            <a:chOff x="3251200" y="2212578"/>
            <a:chExt cx="14222969" cy="6804695"/>
          </a:xfrm>
        </p:grpSpPr>
        <p:pic>
          <p:nvPicPr>
            <p:cNvPr id="39" name="Picture 38" descr="What is CI/CD?">
              <a:extLst>
                <a:ext uri="{FF2B5EF4-FFF2-40B4-BE49-F238E27FC236}">
                  <a16:creationId xmlns:a16="http://schemas.microsoft.com/office/drawing/2014/main" id="{7684B96E-6FCE-A5BF-B78C-0F7778F1D78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1200" y="2212578"/>
              <a:ext cx="14222969" cy="6804695"/>
            </a:xfrm>
            <a:prstGeom prst="rect">
              <a:avLst/>
            </a:prstGeom>
            <a:noFill/>
            <a:ln>
              <a:noFill/>
            </a:ln>
          </p:spPr>
        </p:pic>
        <p:sp>
          <p:nvSpPr>
            <p:cNvPr id="40" name="TextBox 39">
              <a:extLst>
                <a:ext uri="{FF2B5EF4-FFF2-40B4-BE49-F238E27FC236}">
                  <a16:creationId xmlns:a16="http://schemas.microsoft.com/office/drawing/2014/main" id="{CAB2C730-5F9B-7E56-FDCE-FD8E8276B155}"/>
                </a:ext>
              </a:extLst>
            </p:cNvPr>
            <p:cNvSpPr txBox="1"/>
            <p:nvPr/>
          </p:nvSpPr>
          <p:spPr>
            <a:xfrm>
              <a:off x="6400800" y="4659749"/>
              <a:ext cx="1917700" cy="1816353"/>
            </a:xfrm>
            <a:prstGeom prst="rect">
              <a:avLst/>
            </a:prstGeom>
            <a:noFill/>
          </p:spPr>
          <p:txBody>
            <a:bodyPr wrap="square" rtlCol="0">
              <a:spAutoFit/>
            </a:bodyPr>
            <a:lstStyle/>
            <a:p>
              <a:r>
                <a:rPr lang="en-GB" sz="8000" b="1" dirty="0">
                  <a:solidFill>
                    <a:srgbClr val="80AEDD"/>
                  </a:solidFill>
                  <a:latin typeface="SVN-Poppins" panose="00000500000000000000" pitchFamily="2" charset="0"/>
                  <a:cs typeface="SVN-Poppins" panose="00000500000000000000" pitchFamily="2" charset="0"/>
                </a:rPr>
                <a:t>CI</a:t>
              </a:r>
            </a:p>
          </p:txBody>
        </p:sp>
        <p:sp>
          <p:nvSpPr>
            <p:cNvPr id="41" name="TextBox 40">
              <a:extLst>
                <a:ext uri="{FF2B5EF4-FFF2-40B4-BE49-F238E27FC236}">
                  <a16:creationId xmlns:a16="http://schemas.microsoft.com/office/drawing/2014/main" id="{992EBCAC-D609-FC35-0BC8-99F4243DFD7C}"/>
                </a:ext>
              </a:extLst>
            </p:cNvPr>
            <p:cNvSpPr txBox="1"/>
            <p:nvPr/>
          </p:nvSpPr>
          <p:spPr>
            <a:xfrm>
              <a:off x="12268200" y="4659749"/>
              <a:ext cx="2590800" cy="1816353"/>
            </a:xfrm>
            <a:prstGeom prst="rect">
              <a:avLst/>
            </a:prstGeom>
            <a:noFill/>
          </p:spPr>
          <p:txBody>
            <a:bodyPr wrap="square" rtlCol="0">
              <a:spAutoFit/>
            </a:bodyPr>
            <a:lstStyle/>
            <a:p>
              <a:r>
                <a:rPr lang="en-GB" sz="8000" b="1" dirty="0">
                  <a:solidFill>
                    <a:srgbClr val="FBAF28"/>
                  </a:solidFill>
                  <a:latin typeface="SVN-Poppins" panose="00000500000000000000" pitchFamily="2" charset="0"/>
                  <a:cs typeface="SVN-Poppins" panose="00000500000000000000" pitchFamily="2" charset="0"/>
                </a:rPr>
                <a:t>CD</a:t>
              </a:r>
            </a:p>
          </p:txBody>
        </p:sp>
      </p:grpSp>
      <p:sp>
        <p:nvSpPr>
          <p:cNvPr id="48" name="TextBox 47">
            <a:extLst>
              <a:ext uri="{FF2B5EF4-FFF2-40B4-BE49-F238E27FC236}">
                <a16:creationId xmlns:a16="http://schemas.microsoft.com/office/drawing/2014/main" id="{A065423D-3CED-12AE-A7E7-0E35D783D112}"/>
              </a:ext>
            </a:extLst>
          </p:cNvPr>
          <p:cNvSpPr txBox="1"/>
          <p:nvPr/>
        </p:nvSpPr>
        <p:spPr>
          <a:xfrm>
            <a:off x="558800" y="1340643"/>
            <a:ext cx="1268296" cy="523220"/>
          </a:xfrm>
          <a:prstGeom prst="rect">
            <a:avLst/>
          </a:prstGeom>
          <a:noFill/>
        </p:spPr>
        <p:txBody>
          <a:bodyPr wrap="none" rtlCol="0">
            <a:spAutoFit/>
          </a:bodyPr>
          <a:lstStyle/>
          <a:p>
            <a:r>
              <a:rPr lang="en-US" sz="2800" dirty="0">
                <a:solidFill>
                  <a:srgbClr val="05066D"/>
                </a:solidFill>
                <a:latin typeface="SVN-Poppins SemiBold" panose="00000700000000000000" pitchFamily="2" charset="0"/>
                <a:cs typeface="SVN-Poppins SemiBold" panose="00000700000000000000" pitchFamily="2" charset="0"/>
              </a:rPr>
              <a:t>CI/CD</a:t>
            </a:r>
            <a:endParaRPr lang="en-GB" sz="2800" dirty="0">
              <a:solidFill>
                <a:srgbClr val="05066D"/>
              </a:solidFill>
              <a:latin typeface="SVN-Poppins SemiBold" panose="00000700000000000000" pitchFamily="2" charset="0"/>
              <a:cs typeface="SVN-Poppins SemiBold" panose="00000700000000000000" pitchFamily="2" charset="0"/>
            </a:endParaRPr>
          </a:p>
        </p:txBody>
      </p:sp>
      <p:sp>
        <p:nvSpPr>
          <p:cNvPr id="2" name="TextBox 1">
            <a:extLst>
              <a:ext uri="{FF2B5EF4-FFF2-40B4-BE49-F238E27FC236}">
                <a16:creationId xmlns:a16="http://schemas.microsoft.com/office/drawing/2014/main" id="{084F9FE5-9621-049B-A138-CCD4F20A190D}"/>
              </a:ext>
            </a:extLst>
          </p:cNvPr>
          <p:cNvSpPr txBox="1"/>
          <p:nvPr/>
        </p:nvSpPr>
        <p:spPr>
          <a:xfrm>
            <a:off x="558800" y="2669533"/>
            <a:ext cx="12944470" cy="5392182"/>
          </a:xfrm>
          <a:prstGeom prst="rect">
            <a:avLst/>
          </a:prstGeom>
        </p:spPr>
        <p:txBody>
          <a:bodyPr wrap="square" lIns="0" tIns="0" rIns="0" bIns="0" rtlCol="0" anchor="t">
            <a:spAutoFit/>
          </a:bodyPr>
          <a:lstStyle/>
          <a:p>
            <a:pPr algn="just">
              <a:lnSpc>
                <a:spcPct val="150000"/>
              </a:lnSpc>
              <a:spcAft>
                <a:spcPts val="1200"/>
              </a:spcAft>
            </a:pP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CI/CD là một phương pháp tự động </a:t>
            </a:r>
            <a:r>
              <a:rPr lang="en-US" sz="2400" dirty="0">
                <a:solidFill>
                  <a:srgbClr val="05066D"/>
                </a:solidFill>
                <a:latin typeface="SVN-Poppins Medium" panose="00000600000000000000" pitchFamily="2" charset="0"/>
                <a:ea typeface="Montserrat"/>
                <a:cs typeface="SVN-Poppins Medium" panose="00000600000000000000" pitchFamily="2" charset="0"/>
                <a:sym typeface="Montserrat"/>
              </a:rPr>
              <a:t>giúp</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làm việc nhanh và hiệu quả hơn. là một "đường ống" tự động hóa toàn bộ quy trình từ khi lập trình viên viết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code</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cho đến khi sản phẩm được triển khai.</a:t>
            </a:r>
            <a:endParaRPr lang="en-US" sz="2400" dirty="0">
              <a:solidFill>
                <a:srgbClr val="05066D"/>
              </a:solidFill>
              <a:latin typeface="SVN-Poppins Medium" panose="00000600000000000000" pitchFamily="2" charset="0"/>
              <a:ea typeface="Montserrat"/>
              <a:cs typeface="SVN-Poppins Medium" panose="00000600000000000000" pitchFamily="2" charset="0"/>
              <a:sym typeface="Montserrat"/>
            </a:endParaRPr>
          </a:p>
          <a:p>
            <a:pPr algn="just">
              <a:lnSpc>
                <a:spcPct val="150000"/>
              </a:lnSpc>
              <a:spcAft>
                <a:spcPts val="1200"/>
              </a:spcAft>
            </a:pP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CI (Tích hợp liên tục): Khi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code</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mới được đẩy lên, hệ thống sẽ tự động kiểm tra và chạy thử để phát hiện lỗi ngay lập tức.</a:t>
            </a:r>
            <a:endParaRPr lang="en-US" sz="2400" dirty="0">
              <a:solidFill>
                <a:srgbClr val="05066D"/>
              </a:solidFill>
              <a:latin typeface="SVN-Poppins Medium" panose="00000600000000000000" pitchFamily="2" charset="0"/>
              <a:ea typeface="Montserrat"/>
              <a:cs typeface="SVN-Poppins Medium" panose="00000600000000000000" pitchFamily="2" charset="0"/>
              <a:sym typeface="Montserrat"/>
            </a:endParaRPr>
          </a:p>
          <a:p>
            <a:pPr algn="just">
              <a:lnSpc>
                <a:spcPct val="150000"/>
              </a:lnSpc>
              <a:spcAft>
                <a:spcPts val="1200"/>
              </a:spcAft>
            </a:pP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CD (Triển khai liên tục): Sau khi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code</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đã được kiểm tra, nó sẽ tự động được đưa ra môi trường thử nghiệm hoặc triển khai trực tiếp đến người dùng.</a:t>
            </a:r>
            <a:endParaRPr lang="en-US" sz="2400" dirty="0">
              <a:solidFill>
                <a:srgbClr val="05066D"/>
              </a:solidFill>
              <a:latin typeface="SVN-Poppins Medium" panose="00000600000000000000" pitchFamily="2" charset="0"/>
              <a:ea typeface="Montserrat"/>
              <a:cs typeface="SVN-Poppins Medium" panose="00000600000000000000" pitchFamily="2" charset="0"/>
              <a:sym typeface="Montserrat"/>
            </a:endParaRPr>
          </a:p>
          <a:p>
            <a:pPr algn="just">
              <a:lnSpc>
                <a:spcPct val="150000"/>
              </a:lnSpc>
              <a:spcAft>
                <a:spcPts val="1200"/>
              </a:spcAft>
            </a:pP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Với CI/CD, các </a:t>
            </a:r>
            <a:r>
              <a:rPr lang="en-US" sz="2400" dirty="0">
                <a:solidFill>
                  <a:srgbClr val="05066D"/>
                </a:solidFill>
                <a:latin typeface="SVN-Poppins Medium" panose="00000600000000000000" pitchFamily="2" charset="0"/>
                <a:ea typeface="Montserrat"/>
                <a:cs typeface="SVN-Poppins Medium" panose="00000600000000000000" pitchFamily="2" charset="0"/>
                <a:sym typeface="Montserrat"/>
              </a:rPr>
              <a:t>nhà phát triển </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có thể phát hành các bản cập nhật thường xuyên, giảm thiểu lỗi và tập trung nhiều hơn vào việc phát triển tính năng.</a:t>
            </a:r>
            <a:endParaRPr lang="en-US" sz="2400" dirty="0">
              <a:solidFill>
                <a:srgbClr val="05066D"/>
              </a:solidFill>
              <a:latin typeface="SVN-Poppins Medium" panose="00000600000000000000" pitchFamily="2" charset="0"/>
              <a:ea typeface="Montserrat"/>
              <a:cs typeface="SVN-Poppins Medium" panose="00000600000000000000" pitchFamily="2" charset="0"/>
              <a:sym typeface="Montserrat"/>
            </a:endParaRPr>
          </a:p>
        </p:txBody>
      </p:sp>
      <p:grpSp>
        <p:nvGrpSpPr>
          <p:cNvPr id="3" name="Group 2">
            <a:extLst>
              <a:ext uri="{FF2B5EF4-FFF2-40B4-BE49-F238E27FC236}">
                <a16:creationId xmlns:a16="http://schemas.microsoft.com/office/drawing/2014/main" id="{727934B6-824B-91BD-6CE6-5799A7DD2BBB}"/>
              </a:ext>
            </a:extLst>
          </p:cNvPr>
          <p:cNvGrpSpPr/>
          <p:nvPr/>
        </p:nvGrpSpPr>
        <p:grpSpPr>
          <a:xfrm>
            <a:off x="558800" y="9563100"/>
            <a:ext cx="17335431" cy="527711"/>
            <a:chOff x="558800" y="9563100"/>
            <a:chExt cx="17335431" cy="527711"/>
          </a:xfrm>
        </p:grpSpPr>
        <p:sp>
          <p:nvSpPr>
            <p:cNvPr id="4" name="TextBox 3">
              <a:extLst>
                <a:ext uri="{FF2B5EF4-FFF2-40B4-BE49-F238E27FC236}">
                  <a16:creationId xmlns:a16="http://schemas.microsoft.com/office/drawing/2014/main" id="{2DF12B1B-9AEA-04CB-4289-4FD5122062DE}"/>
                </a:ext>
              </a:extLst>
            </p:cNvPr>
            <p:cNvSpPr txBox="1"/>
            <p:nvPr/>
          </p:nvSpPr>
          <p:spPr>
            <a:xfrm>
              <a:off x="558800" y="9714453"/>
              <a:ext cx="12344400" cy="338554"/>
            </a:xfrm>
            <a:prstGeom prst="rect">
              <a:avLst/>
            </a:prstGeom>
            <a:noFill/>
          </p:spPr>
          <p:txBody>
            <a:bodyPr wrap="square">
              <a:spAutoFit/>
            </a:bodyPr>
            <a:lstStyle/>
            <a:p>
              <a:r>
                <a:rPr lang="en-GB" sz="1600" dirty="0">
                  <a:solidFill>
                    <a:srgbClr val="05066D"/>
                  </a:solidFill>
                  <a:latin typeface="SVN-Poppins SemiBold" panose="00000700000000000000" pitchFamily="2" charset="0"/>
                  <a:cs typeface="SVN-Poppins SemiBold" panose="00000700000000000000" pitchFamily="2" charset="0"/>
                </a:rPr>
                <a:t>XÂY DỰNG HỆ THỐNG THEO DÕI DỰ ÁN PHẦN MỀM LÀM VIỆC NHÓM CỦA SINH VIÊN QUA GITHUB ACTION</a:t>
              </a:r>
            </a:p>
          </p:txBody>
        </p:sp>
        <p:cxnSp>
          <p:nvCxnSpPr>
            <p:cNvPr id="5" name="Straight Connector 4">
              <a:extLst>
                <a:ext uri="{FF2B5EF4-FFF2-40B4-BE49-F238E27FC236}">
                  <a16:creationId xmlns:a16="http://schemas.microsoft.com/office/drawing/2014/main" id="{6A438D07-8F61-50EC-C188-548A5F2132FA}"/>
                </a:ext>
              </a:extLst>
            </p:cNvPr>
            <p:cNvCxnSpPr>
              <a:cxnSpLocks/>
            </p:cNvCxnSpPr>
            <p:nvPr/>
          </p:nvCxnSpPr>
          <p:spPr>
            <a:xfrm>
              <a:off x="686686" y="9563100"/>
              <a:ext cx="16991714"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E45E4F0-B083-463B-1054-36D4B4FAFA71}"/>
                </a:ext>
              </a:extLst>
            </p:cNvPr>
            <p:cNvSpPr txBox="1"/>
            <p:nvPr/>
          </p:nvSpPr>
          <p:spPr>
            <a:xfrm>
              <a:off x="17322799" y="9721480"/>
              <a:ext cx="571432" cy="369331"/>
            </a:xfrm>
            <a:prstGeom prst="rect">
              <a:avLst/>
            </a:prstGeom>
            <a:noFill/>
          </p:spPr>
          <p:txBody>
            <a:bodyPr wrap="square">
              <a:spAutoFit/>
            </a:bodyPr>
            <a:lstStyle/>
            <a:p>
              <a:r>
                <a:rPr lang="en-GB" sz="1800" dirty="0">
                  <a:solidFill>
                    <a:srgbClr val="05066D"/>
                  </a:solidFill>
                  <a:latin typeface="SVN-Poppins SemiBold" panose="00000700000000000000" pitchFamily="2" charset="0"/>
                  <a:cs typeface="SVN-Poppins SemiBold" panose="00000700000000000000" pitchFamily="2" charset="0"/>
                </a:rPr>
                <a:t>08</a:t>
              </a:r>
            </a:p>
          </p:txBody>
        </p:sp>
      </p:grpSp>
    </p:spTree>
    <p:extLst>
      <p:ext uri="{BB962C8B-B14F-4D97-AF65-F5344CB8AC3E}">
        <p14:creationId xmlns:p14="http://schemas.microsoft.com/office/powerpoint/2010/main" val="4062004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6F3B2-3DC4-F28D-1D77-45EFF512F2DB}"/>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7C964D74-E55A-2BE2-779A-854DFA304407}"/>
              </a:ext>
            </a:extLst>
          </p:cNvPr>
          <p:cNvSpPr/>
          <p:nvPr/>
        </p:nvSpPr>
        <p:spPr>
          <a:xfrm>
            <a:off x="-2819400" y="-4838700"/>
            <a:ext cx="28212405" cy="8874084"/>
          </a:xfrm>
          <a:custGeom>
            <a:avLst/>
            <a:gdLst/>
            <a:ahLst/>
            <a:cxnLst/>
            <a:rect l="l" t="t" r="r" b="b"/>
            <a:pathLst>
              <a:path w="28212405" h="8874084">
                <a:moveTo>
                  <a:pt x="0" y="0"/>
                </a:moveTo>
                <a:lnTo>
                  <a:pt x="28212405" y="0"/>
                </a:lnTo>
                <a:lnTo>
                  <a:pt x="28212405" y="8874083"/>
                </a:lnTo>
                <a:lnTo>
                  <a:pt x="0" y="8874083"/>
                </a:lnTo>
                <a:lnTo>
                  <a:pt x="0" y="0"/>
                </a:lnTo>
                <a:close/>
              </a:path>
            </a:pathLst>
          </a:custGeom>
          <a:blipFill dpi="0" rotWithShape="1">
            <a:blip r:embed="rId2">
              <a:alphaModFix amt="15000"/>
              <a:extLst>
                <a:ext uri="{96DAC541-7B7A-43D3-8B79-37D633B846F1}">
                  <asvg:svgBlip xmlns:asvg="http://schemas.microsoft.com/office/drawing/2016/SVG/main" r:embed="rId3"/>
                </a:ext>
              </a:extLst>
            </a:blip>
            <a:srcRect/>
            <a:stretch>
              <a:fillRect/>
            </a:stretch>
          </a:blipFill>
        </p:spPr>
        <p:txBody>
          <a:bodyPr/>
          <a:lstStyle/>
          <a:p>
            <a:endParaRPr lang="en-GB" dirty="0"/>
          </a:p>
        </p:txBody>
      </p:sp>
      <p:sp>
        <p:nvSpPr>
          <p:cNvPr id="32" name="TextBox 31">
            <a:extLst>
              <a:ext uri="{FF2B5EF4-FFF2-40B4-BE49-F238E27FC236}">
                <a16:creationId xmlns:a16="http://schemas.microsoft.com/office/drawing/2014/main" id="{F4BC45CC-E426-BF70-231E-498C515BC094}"/>
              </a:ext>
            </a:extLst>
          </p:cNvPr>
          <p:cNvSpPr txBox="1"/>
          <p:nvPr/>
        </p:nvSpPr>
        <p:spPr>
          <a:xfrm>
            <a:off x="533400" y="495300"/>
            <a:ext cx="6172200" cy="769441"/>
          </a:xfrm>
          <a:prstGeom prst="rect">
            <a:avLst/>
          </a:prstGeom>
          <a:noFill/>
        </p:spPr>
        <p:txBody>
          <a:bodyPr wrap="square" rtlCol="0">
            <a:spAutoFit/>
          </a:bodyPr>
          <a:lstStyle/>
          <a:p>
            <a:r>
              <a:rPr lang="en-US" sz="4400" dirty="0">
                <a:solidFill>
                  <a:srgbClr val="05066D"/>
                </a:solidFill>
                <a:latin typeface="SVN-Poppins SemiBold" panose="00000700000000000000" pitchFamily="2" charset="0"/>
                <a:cs typeface="SVN-Poppins SemiBold" panose="00000700000000000000" pitchFamily="2" charset="0"/>
              </a:rPr>
              <a:t>2. Cơ sở lý thuyết</a:t>
            </a:r>
            <a:endParaRPr lang="en-GB" sz="4400" dirty="0">
              <a:solidFill>
                <a:srgbClr val="05066D"/>
              </a:solidFill>
              <a:latin typeface="SVN-Poppins SemiBold" panose="00000700000000000000" pitchFamily="2" charset="0"/>
              <a:cs typeface="SVN-Poppins SemiBold" panose="00000700000000000000" pitchFamily="2" charset="0"/>
            </a:endParaRPr>
          </a:p>
        </p:txBody>
      </p:sp>
      <p:pic>
        <p:nvPicPr>
          <p:cNvPr id="33" name="Picture 32">
            <a:extLst>
              <a:ext uri="{FF2B5EF4-FFF2-40B4-BE49-F238E27FC236}">
                <a16:creationId xmlns:a16="http://schemas.microsoft.com/office/drawing/2014/main" id="{E133A509-8CDC-76B3-466E-AF46459FB8D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34" name="Straight Connector 33">
            <a:extLst>
              <a:ext uri="{FF2B5EF4-FFF2-40B4-BE49-F238E27FC236}">
                <a16:creationId xmlns:a16="http://schemas.microsoft.com/office/drawing/2014/main" id="{B998933D-B20F-4865-5FB7-728B16FB6F52}"/>
              </a:ext>
            </a:extLst>
          </p:cNvPr>
          <p:cNvCxnSpPr>
            <a:cxnSpLocks/>
          </p:cNvCxnSpPr>
          <p:nvPr/>
        </p:nvCxnSpPr>
        <p:spPr>
          <a:xfrm>
            <a:off x="5638800" y="876300"/>
            <a:ext cx="10972800"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C7D1D3D3-1E34-C0AD-1809-976974A9E2A3}"/>
              </a:ext>
            </a:extLst>
          </p:cNvPr>
          <p:cNvGrpSpPr/>
          <p:nvPr/>
        </p:nvGrpSpPr>
        <p:grpSpPr>
          <a:xfrm>
            <a:off x="-5181600" y="2920837"/>
            <a:ext cx="10363200" cy="4958066"/>
            <a:chOff x="3251200" y="2212578"/>
            <a:chExt cx="14222969" cy="6804695"/>
          </a:xfrm>
        </p:grpSpPr>
        <p:pic>
          <p:nvPicPr>
            <p:cNvPr id="39" name="Picture 38" descr="What is CI/CD?">
              <a:extLst>
                <a:ext uri="{FF2B5EF4-FFF2-40B4-BE49-F238E27FC236}">
                  <a16:creationId xmlns:a16="http://schemas.microsoft.com/office/drawing/2014/main" id="{B7762028-16F2-B514-4523-4C4A14A0419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1200" y="2212578"/>
              <a:ext cx="14222969" cy="6804695"/>
            </a:xfrm>
            <a:prstGeom prst="rect">
              <a:avLst/>
            </a:prstGeom>
            <a:noFill/>
            <a:ln>
              <a:noFill/>
            </a:ln>
          </p:spPr>
        </p:pic>
        <p:sp>
          <p:nvSpPr>
            <p:cNvPr id="40" name="TextBox 39">
              <a:extLst>
                <a:ext uri="{FF2B5EF4-FFF2-40B4-BE49-F238E27FC236}">
                  <a16:creationId xmlns:a16="http://schemas.microsoft.com/office/drawing/2014/main" id="{2444E459-F0B0-D383-3E62-D8652864C4FC}"/>
                </a:ext>
              </a:extLst>
            </p:cNvPr>
            <p:cNvSpPr txBox="1"/>
            <p:nvPr/>
          </p:nvSpPr>
          <p:spPr>
            <a:xfrm>
              <a:off x="6400800" y="4659749"/>
              <a:ext cx="1917700" cy="1816353"/>
            </a:xfrm>
            <a:prstGeom prst="rect">
              <a:avLst/>
            </a:prstGeom>
            <a:noFill/>
          </p:spPr>
          <p:txBody>
            <a:bodyPr wrap="square" rtlCol="0">
              <a:spAutoFit/>
            </a:bodyPr>
            <a:lstStyle/>
            <a:p>
              <a:r>
                <a:rPr lang="en-GB" sz="8000" b="1" dirty="0">
                  <a:solidFill>
                    <a:srgbClr val="80AEDD"/>
                  </a:solidFill>
                  <a:latin typeface="SVN-Poppins" panose="00000500000000000000" pitchFamily="2" charset="0"/>
                  <a:cs typeface="SVN-Poppins" panose="00000500000000000000" pitchFamily="2" charset="0"/>
                </a:rPr>
                <a:t>CI</a:t>
              </a:r>
            </a:p>
          </p:txBody>
        </p:sp>
        <p:sp>
          <p:nvSpPr>
            <p:cNvPr id="41" name="TextBox 40">
              <a:extLst>
                <a:ext uri="{FF2B5EF4-FFF2-40B4-BE49-F238E27FC236}">
                  <a16:creationId xmlns:a16="http://schemas.microsoft.com/office/drawing/2014/main" id="{F35FD586-34F7-750F-3575-B7A745889552}"/>
                </a:ext>
              </a:extLst>
            </p:cNvPr>
            <p:cNvSpPr txBox="1"/>
            <p:nvPr/>
          </p:nvSpPr>
          <p:spPr>
            <a:xfrm>
              <a:off x="12268200" y="4659749"/>
              <a:ext cx="2590800" cy="1816353"/>
            </a:xfrm>
            <a:prstGeom prst="rect">
              <a:avLst/>
            </a:prstGeom>
            <a:noFill/>
          </p:spPr>
          <p:txBody>
            <a:bodyPr wrap="square" rtlCol="0">
              <a:spAutoFit/>
            </a:bodyPr>
            <a:lstStyle/>
            <a:p>
              <a:r>
                <a:rPr lang="en-GB" sz="8000" b="1" dirty="0">
                  <a:solidFill>
                    <a:srgbClr val="FBAF28"/>
                  </a:solidFill>
                  <a:latin typeface="SVN-Poppins" panose="00000500000000000000" pitchFamily="2" charset="0"/>
                  <a:cs typeface="SVN-Poppins" panose="00000500000000000000" pitchFamily="2" charset="0"/>
                </a:rPr>
                <a:t>CD</a:t>
              </a:r>
            </a:p>
          </p:txBody>
        </p:sp>
      </p:grpSp>
      <p:sp>
        <p:nvSpPr>
          <p:cNvPr id="48" name="TextBox 47">
            <a:extLst>
              <a:ext uri="{FF2B5EF4-FFF2-40B4-BE49-F238E27FC236}">
                <a16:creationId xmlns:a16="http://schemas.microsoft.com/office/drawing/2014/main" id="{EF5820D9-6EC1-462E-62C7-95CC2D450502}"/>
              </a:ext>
            </a:extLst>
          </p:cNvPr>
          <p:cNvSpPr txBox="1"/>
          <p:nvPr/>
        </p:nvSpPr>
        <p:spPr>
          <a:xfrm>
            <a:off x="558800" y="1340643"/>
            <a:ext cx="1268296" cy="523220"/>
          </a:xfrm>
          <a:prstGeom prst="rect">
            <a:avLst/>
          </a:prstGeom>
          <a:noFill/>
        </p:spPr>
        <p:txBody>
          <a:bodyPr wrap="none" rtlCol="0">
            <a:spAutoFit/>
          </a:bodyPr>
          <a:lstStyle/>
          <a:p>
            <a:r>
              <a:rPr lang="en-US" sz="2800" dirty="0">
                <a:solidFill>
                  <a:srgbClr val="05066D"/>
                </a:solidFill>
                <a:latin typeface="SVN-Poppins SemiBold" panose="00000700000000000000" pitchFamily="2" charset="0"/>
                <a:cs typeface="SVN-Poppins SemiBold" panose="00000700000000000000" pitchFamily="2" charset="0"/>
              </a:rPr>
              <a:t>CI/CD</a:t>
            </a:r>
            <a:endParaRPr lang="en-GB" sz="2800" dirty="0">
              <a:solidFill>
                <a:srgbClr val="05066D"/>
              </a:solidFill>
              <a:latin typeface="SVN-Poppins SemiBold" panose="00000700000000000000" pitchFamily="2" charset="0"/>
              <a:cs typeface="SVN-Poppins SemiBold" panose="00000700000000000000" pitchFamily="2" charset="0"/>
            </a:endParaRPr>
          </a:p>
        </p:txBody>
      </p:sp>
      <p:sp>
        <p:nvSpPr>
          <p:cNvPr id="2" name="TextBox 1">
            <a:extLst>
              <a:ext uri="{FF2B5EF4-FFF2-40B4-BE49-F238E27FC236}">
                <a16:creationId xmlns:a16="http://schemas.microsoft.com/office/drawing/2014/main" id="{7CD82B95-CDA7-4349-D987-B830FDDEAF72}"/>
              </a:ext>
            </a:extLst>
          </p:cNvPr>
          <p:cNvSpPr txBox="1"/>
          <p:nvPr/>
        </p:nvSpPr>
        <p:spPr>
          <a:xfrm>
            <a:off x="4652965" y="2669533"/>
            <a:ext cx="12944470" cy="5392182"/>
          </a:xfrm>
          <a:prstGeom prst="rect">
            <a:avLst/>
          </a:prstGeom>
        </p:spPr>
        <p:txBody>
          <a:bodyPr wrap="square" lIns="0" tIns="0" rIns="0" bIns="0" rtlCol="0" anchor="t">
            <a:spAutoFit/>
          </a:bodyPr>
          <a:lstStyle/>
          <a:p>
            <a:pPr algn="just">
              <a:lnSpc>
                <a:spcPct val="150000"/>
              </a:lnSpc>
              <a:spcAft>
                <a:spcPts val="1200"/>
              </a:spcAft>
            </a:pP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CI/CD là một phương pháp tự động </a:t>
            </a:r>
            <a:r>
              <a:rPr lang="en-US" sz="2400" dirty="0">
                <a:solidFill>
                  <a:srgbClr val="05066D"/>
                </a:solidFill>
                <a:latin typeface="SVN-Poppins Medium" panose="00000600000000000000" pitchFamily="2" charset="0"/>
                <a:ea typeface="Montserrat"/>
                <a:cs typeface="SVN-Poppins Medium" panose="00000600000000000000" pitchFamily="2" charset="0"/>
                <a:sym typeface="Montserrat"/>
              </a:rPr>
              <a:t>giúp</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làm việc nhanh và hiệu quả hơn. là một "đường ống" tự động hóa toàn bộ quy trình từ khi lập trình viên viết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code</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cho đến khi sản phẩm được triển khai.</a:t>
            </a:r>
            <a:endParaRPr lang="en-US" sz="2400" dirty="0">
              <a:solidFill>
                <a:srgbClr val="05066D"/>
              </a:solidFill>
              <a:latin typeface="SVN-Poppins Medium" panose="00000600000000000000" pitchFamily="2" charset="0"/>
              <a:ea typeface="Montserrat"/>
              <a:cs typeface="SVN-Poppins Medium" panose="00000600000000000000" pitchFamily="2" charset="0"/>
              <a:sym typeface="Montserrat"/>
            </a:endParaRPr>
          </a:p>
          <a:p>
            <a:pPr algn="just">
              <a:lnSpc>
                <a:spcPct val="150000"/>
              </a:lnSpc>
              <a:spcAft>
                <a:spcPts val="1200"/>
              </a:spcAft>
            </a:pP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CI (Tích hợp liên tục): Khi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code</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mới được đẩy lên, hệ thống sẽ tự động kiểm tra và chạy thử để phát hiện lỗi ngay lập tức.</a:t>
            </a:r>
            <a:endParaRPr lang="en-US" sz="2400" dirty="0">
              <a:solidFill>
                <a:srgbClr val="05066D"/>
              </a:solidFill>
              <a:latin typeface="SVN-Poppins Medium" panose="00000600000000000000" pitchFamily="2" charset="0"/>
              <a:ea typeface="Montserrat"/>
              <a:cs typeface="SVN-Poppins Medium" panose="00000600000000000000" pitchFamily="2" charset="0"/>
              <a:sym typeface="Montserrat"/>
            </a:endParaRPr>
          </a:p>
          <a:p>
            <a:pPr algn="just">
              <a:lnSpc>
                <a:spcPct val="150000"/>
              </a:lnSpc>
              <a:spcAft>
                <a:spcPts val="1200"/>
              </a:spcAft>
            </a:pP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CD (Triển khai liên tục): Sau khi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code</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đã được kiểm tra, nó sẽ tự động được đưa ra môi trường thử nghiệm hoặc triển khai trực tiếp đến người dùng.</a:t>
            </a:r>
            <a:endParaRPr lang="en-US" sz="2400" dirty="0">
              <a:solidFill>
                <a:srgbClr val="05066D"/>
              </a:solidFill>
              <a:latin typeface="SVN-Poppins Medium" panose="00000600000000000000" pitchFamily="2" charset="0"/>
              <a:ea typeface="Montserrat"/>
              <a:cs typeface="SVN-Poppins Medium" panose="00000600000000000000" pitchFamily="2" charset="0"/>
              <a:sym typeface="Montserrat"/>
            </a:endParaRPr>
          </a:p>
          <a:p>
            <a:pPr algn="just">
              <a:lnSpc>
                <a:spcPct val="150000"/>
              </a:lnSpc>
              <a:spcAft>
                <a:spcPts val="1200"/>
              </a:spcAft>
            </a:pP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Với CI/CD, các </a:t>
            </a:r>
            <a:r>
              <a:rPr lang="en-US" sz="2400" dirty="0">
                <a:solidFill>
                  <a:srgbClr val="05066D"/>
                </a:solidFill>
                <a:latin typeface="SVN-Poppins Medium" panose="00000600000000000000" pitchFamily="2" charset="0"/>
                <a:ea typeface="Montserrat"/>
                <a:cs typeface="SVN-Poppins Medium" panose="00000600000000000000" pitchFamily="2" charset="0"/>
                <a:sym typeface="Montserrat"/>
              </a:rPr>
              <a:t>nhà phát triển </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có thể phát hành các bản cập nhật thường xuyên, giảm thiểu lỗi và tập trung nhiều hơn vào việc phát triển tính năng.</a:t>
            </a:r>
            <a:endParaRPr lang="en-US" sz="2400" dirty="0">
              <a:solidFill>
                <a:srgbClr val="05066D"/>
              </a:solidFill>
              <a:latin typeface="SVN-Poppins Medium" panose="00000600000000000000" pitchFamily="2" charset="0"/>
              <a:ea typeface="Montserrat"/>
              <a:cs typeface="SVN-Poppins Medium" panose="00000600000000000000" pitchFamily="2" charset="0"/>
              <a:sym typeface="Montserrat"/>
            </a:endParaRPr>
          </a:p>
        </p:txBody>
      </p:sp>
      <p:grpSp>
        <p:nvGrpSpPr>
          <p:cNvPr id="3" name="Group 2">
            <a:extLst>
              <a:ext uri="{FF2B5EF4-FFF2-40B4-BE49-F238E27FC236}">
                <a16:creationId xmlns:a16="http://schemas.microsoft.com/office/drawing/2014/main" id="{BAD71103-6C25-91FF-F925-374C2E98733C}"/>
              </a:ext>
            </a:extLst>
          </p:cNvPr>
          <p:cNvGrpSpPr/>
          <p:nvPr/>
        </p:nvGrpSpPr>
        <p:grpSpPr>
          <a:xfrm>
            <a:off x="558800" y="9563100"/>
            <a:ext cx="17335431" cy="527711"/>
            <a:chOff x="558800" y="9563100"/>
            <a:chExt cx="17335431" cy="527711"/>
          </a:xfrm>
        </p:grpSpPr>
        <p:sp>
          <p:nvSpPr>
            <p:cNvPr id="4" name="TextBox 3">
              <a:extLst>
                <a:ext uri="{FF2B5EF4-FFF2-40B4-BE49-F238E27FC236}">
                  <a16:creationId xmlns:a16="http://schemas.microsoft.com/office/drawing/2014/main" id="{A549C0FE-57AE-867B-8D34-2F18EEA285ED}"/>
                </a:ext>
              </a:extLst>
            </p:cNvPr>
            <p:cNvSpPr txBox="1"/>
            <p:nvPr/>
          </p:nvSpPr>
          <p:spPr>
            <a:xfrm>
              <a:off x="558800" y="9714453"/>
              <a:ext cx="12344400" cy="338554"/>
            </a:xfrm>
            <a:prstGeom prst="rect">
              <a:avLst/>
            </a:prstGeom>
            <a:noFill/>
          </p:spPr>
          <p:txBody>
            <a:bodyPr wrap="square">
              <a:spAutoFit/>
            </a:bodyPr>
            <a:lstStyle/>
            <a:p>
              <a:r>
                <a:rPr lang="en-GB" sz="1600" dirty="0">
                  <a:solidFill>
                    <a:srgbClr val="05066D"/>
                  </a:solidFill>
                  <a:latin typeface="SVN-Poppins SemiBold" panose="00000700000000000000" pitchFamily="2" charset="0"/>
                  <a:cs typeface="SVN-Poppins SemiBold" panose="00000700000000000000" pitchFamily="2" charset="0"/>
                </a:rPr>
                <a:t>XÂY DỰNG HỆ THỐNG THEO DÕI DỰ ÁN PHẦN MỀM LÀM VIỆC NHÓM CỦA SINH VIÊN QUA GITHUB ACTION</a:t>
              </a:r>
            </a:p>
          </p:txBody>
        </p:sp>
        <p:cxnSp>
          <p:nvCxnSpPr>
            <p:cNvPr id="5" name="Straight Connector 4">
              <a:extLst>
                <a:ext uri="{FF2B5EF4-FFF2-40B4-BE49-F238E27FC236}">
                  <a16:creationId xmlns:a16="http://schemas.microsoft.com/office/drawing/2014/main" id="{358B7840-008F-DCE7-47F3-B8100EBFDCB3}"/>
                </a:ext>
              </a:extLst>
            </p:cNvPr>
            <p:cNvCxnSpPr>
              <a:cxnSpLocks/>
            </p:cNvCxnSpPr>
            <p:nvPr/>
          </p:nvCxnSpPr>
          <p:spPr>
            <a:xfrm>
              <a:off x="686686" y="9563100"/>
              <a:ext cx="16991714"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4C9C223-DC40-EF43-B4C0-B5A7A054C7FA}"/>
                </a:ext>
              </a:extLst>
            </p:cNvPr>
            <p:cNvSpPr txBox="1"/>
            <p:nvPr/>
          </p:nvSpPr>
          <p:spPr>
            <a:xfrm>
              <a:off x="17322799" y="9721480"/>
              <a:ext cx="571432" cy="369331"/>
            </a:xfrm>
            <a:prstGeom prst="rect">
              <a:avLst/>
            </a:prstGeom>
            <a:noFill/>
          </p:spPr>
          <p:txBody>
            <a:bodyPr wrap="square">
              <a:spAutoFit/>
            </a:bodyPr>
            <a:lstStyle/>
            <a:p>
              <a:r>
                <a:rPr lang="en-GB" sz="1800" dirty="0">
                  <a:solidFill>
                    <a:srgbClr val="05066D"/>
                  </a:solidFill>
                  <a:latin typeface="SVN-Poppins SemiBold" panose="00000700000000000000" pitchFamily="2" charset="0"/>
                  <a:cs typeface="SVN-Poppins SemiBold" panose="00000700000000000000" pitchFamily="2" charset="0"/>
                </a:rPr>
                <a:t>0</a:t>
              </a:r>
              <a:r>
                <a:rPr lang="en-GB" dirty="0">
                  <a:solidFill>
                    <a:srgbClr val="05066D"/>
                  </a:solidFill>
                  <a:latin typeface="SVN-Poppins SemiBold" panose="00000700000000000000" pitchFamily="2" charset="0"/>
                  <a:cs typeface="SVN-Poppins SemiBold" panose="00000700000000000000" pitchFamily="2" charset="0"/>
                </a:rPr>
                <a:t>9</a:t>
              </a:r>
              <a:endParaRPr lang="en-GB" sz="1800" dirty="0">
                <a:solidFill>
                  <a:srgbClr val="05066D"/>
                </a:solidFill>
                <a:latin typeface="SVN-Poppins SemiBold" panose="00000700000000000000" pitchFamily="2" charset="0"/>
                <a:cs typeface="SVN-Poppins SemiBold" panose="00000700000000000000" pitchFamily="2" charset="0"/>
              </a:endParaRPr>
            </a:p>
          </p:txBody>
        </p:sp>
      </p:grpSp>
    </p:spTree>
    <p:extLst>
      <p:ext uri="{BB962C8B-B14F-4D97-AF65-F5344CB8AC3E}">
        <p14:creationId xmlns:p14="http://schemas.microsoft.com/office/powerpoint/2010/main" val="3508035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382EB-2D66-B39F-A380-3FDF29C35EAA}"/>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4AAA4FB1-1DD9-ED4F-920C-9E9B6A591508}"/>
              </a:ext>
            </a:extLst>
          </p:cNvPr>
          <p:cNvSpPr/>
          <p:nvPr/>
        </p:nvSpPr>
        <p:spPr>
          <a:xfrm>
            <a:off x="-2819400" y="-4838700"/>
            <a:ext cx="28212405" cy="8874084"/>
          </a:xfrm>
          <a:custGeom>
            <a:avLst/>
            <a:gdLst/>
            <a:ahLst/>
            <a:cxnLst/>
            <a:rect l="l" t="t" r="r" b="b"/>
            <a:pathLst>
              <a:path w="28212405" h="8874084">
                <a:moveTo>
                  <a:pt x="0" y="0"/>
                </a:moveTo>
                <a:lnTo>
                  <a:pt x="28212405" y="0"/>
                </a:lnTo>
                <a:lnTo>
                  <a:pt x="28212405" y="8874083"/>
                </a:lnTo>
                <a:lnTo>
                  <a:pt x="0" y="8874083"/>
                </a:lnTo>
                <a:lnTo>
                  <a:pt x="0" y="0"/>
                </a:lnTo>
                <a:close/>
              </a:path>
            </a:pathLst>
          </a:custGeom>
          <a:blipFill dpi="0" rotWithShape="1">
            <a:blip r:embed="rId2">
              <a:alphaModFix amt="15000"/>
              <a:extLst>
                <a:ext uri="{96DAC541-7B7A-43D3-8B79-37D633B846F1}">
                  <asvg:svgBlip xmlns:asvg="http://schemas.microsoft.com/office/drawing/2016/SVG/main" r:embed="rId3"/>
                </a:ext>
              </a:extLst>
            </a:blip>
            <a:srcRect/>
            <a:stretch>
              <a:fillRect/>
            </a:stretch>
          </a:blipFill>
        </p:spPr>
        <p:txBody>
          <a:bodyPr/>
          <a:lstStyle/>
          <a:p>
            <a:endParaRPr lang="en-GB" dirty="0"/>
          </a:p>
        </p:txBody>
      </p:sp>
      <p:sp>
        <p:nvSpPr>
          <p:cNvPr id="32" name="TextBox 31">
            <a:extLst>
              <a:ext uri="{FF2B5EF4-FFF2-40B4-BE49-F238E27FC236}">
                <a16:creationId xmlns:a16="http://schemas.microsoft.com/office/drawing/2014/main" id="{BDA1F265-9E09-66F3-322F-27839E76C15F}"/>
              </a:ext>
            </a:extLst>
          </p:cNvPr>
          <p:cNvSpPr txBox="1"/>
          <p:nvPr/>
        </p:nvSpPr>
        <p:spPr>
          <a:xfrm>
            <a:off x="533400" y="495300"/>
            <a:ext cx="6172200" cy="769441"/>
          </a:xfrm>
          <a:prstGeom prst="rect">
            <a:avLst/>
          </a:prstGeom>
          <a:noFill/>
        </p:spPr>
        <p:txBody>
          <a:bodyPr wrap="square" rtlCol="0">
            <a:spAutoFit/>
          </a:bodyPr>
          <a:lstStyle/>
          <a:p>
            <a:r>
              <a:rPr lang="en-US" sz="4400" dirty="0">
                <a:solidFill>
                  <a:srgbClr val="05066D"/>
                </a:solidFill>
                <a:latin typeface="SVN-Poppins SemiBold" panose="00000700000000000000" pitchFamily="2" charset="0"/>
                <a:cs typeface="SVN-Poppins SemiBold" panose="00000700000000000000" pitchFamily="2" charset="0"/>
              </a:rPr>
              <a:t>2. Cơ sở lý thuyết</a:t>
            </a:r>
            <a:endParaRPr lang="en-GB" sz="4400" dirty="0">
              <a:solidFill>
                <a:srgbClr val="05066D"/>
              </a:solidFill>
              <a:latin typeface="SVN-Poppins SemiBold" panose="00000700000000000000" pitchFamily="2" charset="0"/>
              <a:cs typeface="SVN-Poppins SemiBold" panose="00000700000000000000" pitchFamily="2" charset="0"/>
            </a:endParaRPr>
          </a:p>
        </p:txBody>
      </p:sp>
      <p:pic>
        <p:nvPicPr>
          <p:cNvPr id="33" name="Picture 32">
            <a:extLst>
              <a:ext uri="{FF2B5EF4-FFF2-40B4-BE49-F238E27FC236}">
                <a16:creationId xmlns:a16="http://schemas.microsoft.com/office/drawing/2014/main" id="{88480FF3-22B8-DC1D-4AD9-40FF57D5EA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34" name="Straight Connector 33">
            <a:extLst>
              <a:ext uri="{FF2B5EF4-FFF2-40B4-BE49-F238E27FC236}">
                <a16:creationId xmlns:a16="http://schemas.microsoft.com/office/drawing/2014/main" id="{9B5343C9-15C0-D87E-E208-01DAF734CDE0}"/>
              </a:ext>
            </a:extLst>
          </p:cNvPr>
          <p:cNvCxnSpPr>
            <a:cxnSpLocks/>
          </p:cNvCxnSpPr>
          <p:nvPr/>
        </p:nvCxnSpPr>
        <p:spPr>
          <a:xfrm>
            <a:off x="5638800" y="876300"/>
            <a:ext cx="10972800"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840D3B5-0782-45A5-D7E2-008F99D73DDC}"/>
              </a:ext>
            </a:extLst>
          </p:cNvPr>
          <p:cNvSpPr txBox="1"/>
          <p:nvPr/>
        </p:nvSpPr>
        <p:spPr>
          <a:xfrm>
            <a:off x="558800" y="1340643"/>
            <a:ext cx="2097049" cy="523220"/>
          </a:xfrm>
          <a:prstGeom prst="rect">
            <a:avLst/>
          </a:prstGeom>
          <a:noFill/>
        </p:spPr>
        <p:txBody>
          <a:bodyPr wrap="none" rtlCol="0">
            <a:spAutoFit/>
          </a:bodyPr>
          <a:lstStyle/>
          <a:p>
            <a:r>
              <a:rPr lang="en-GB" sz="2800" dirty="0">
                <a:solidFill>
                  <a:srgbClr val="05066D"/>
                </a:solidFill>
                <a:latin typeface="SVN-Poppins SemiBold" panose="00000700000000000000" pitchFamily="2" charset="0"/>
                <a:cs typeface="SVN-Poppins SemiBold" panose="00000700000000000000" pitchFamily="2" charset="0"/>
              </a:rPr>
              <a:t>GitHub API</a:t>
            </a:r>
          </a:p>
        </p:txBody>
      </p:sp>
      <p:sp>
        <p:nvSpPr>
          <p:cNvPr id="2" name="TextBox 1">
            <a:extLst>
              <a:ext uri="{FF2B5EF4-FFF2-40B4-BE49-F238E27FC236}">
                <a16:creationId xmlns:a16="http://schemas.microsoft.com/office/drawing/2014/main" id="{2AB5B90D-C13A-6049-7BD0-A3B00EFC1924}"/>
              </a:ext>
            </a:extLst>
          </p:cNvPr>
          <p:cNvSpPr txBox="1"/>
          <p:nvPr/>
        </p:nvSpPr>
        <p:spPr>
          <a:xfrm>
            <a:off x="616801" y="2040248"/>
            <a:ext cx="16991714" cy="1606530"/>
          </a:xfrm>
          <a:prstGeom prst="rect">
            <a:avLst/>
          </a:prstGeom>
        </p:spPr>
        <p:txBody>
          <a:bodyPr wrap="square" lIns="0" tIns="0" rIns="0" bIns="0" rtlCol="0" anchor="t">
            <a:spAutoFit/>
          </a:bodyPr>
          <a:lstStyle/>
          <a:p>
            <a:pPr algn="just">
              <a:lnSpc>
                <a:spcPct val="150000"/>
              </a:lnSpc>
              <a:spcAft>
                <a:spcPts val="1200"/>
              </a:spcAft>
            </a:pPr>
            <a:r>
              <a:rPr lang="en-US" sz="2400" dirty="0" err="1">
                <a:solidFill>
                  <a:srgbClr val="05066D"/>
                </a:solidFill>
                <a:latin typeface="SVN-Poppins Medium" panose="00000600000000000000" pitchFamily="2" charset="0"/>
                <a:ea typeface="Montserrat"/>
                <a:cs typeface="SVN-Poppins Medium" panose="00000600000000000000" pitchFamily="2" charset="0"/>
                <a:sym typeface="Montserrat"/>
              </a:rPr>
              <a:t>Github</a:t>
            </a:r>
            <a:r>
              <a:rPr lang="en-US" sz="2400" dirty="0">
                <a:solidFill>
                  <a:srgbClr val="05066D"/>
                </a:solidFill>
                <a:latin typeface="SVN-Poppins Medium" panose="00000600000000000000" pitchFamily="2" charset="0"/>
                <a:ea typeface="Montserrat"/>
                <a:cs typeface="SVN-Poppins Medium" panose="00000600000000000000" pitchFamily="2" charset="0"/>
                <a:sym typeface="Montserrat"/>
              </a:rPr>
              <a:t> API là </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giao diện lập trình ứng dụng do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GitHub</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cung cấp, cho phép lập trình viên tương tác và giao tiếp trực tiếp với dữ liệu trên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GitHub</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thông qua các yêu cầu HTTP. Thay vì thao tác thủ công trên giao diện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web</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có thể sử dụng API để tự động hóa, truy vấn, và quản lý kho lưu trữ, người dùng,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issues</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pull</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requests</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actions</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a:t>
            </a:r>
            <a:r>
              <a:rPr lang="en-US" sz="2400" dirty="0">
                <a:solidFill>
                  <a:srgbClr val="05066D"/>
                </a:solidFill>
                <a:latin typeface="SVN-Poppins Medium" panose="00000600000000000000" pitchFamily="2" charset="0"/>
                <a:ea typeface="Montserrat"/>
                <a:cs typeface="SVN-Poppins Medium" panose="00000600000000000000" pitchFamily="2" charset="0"/>
                <a:sym typeface="Montserrat"/>
              </a:rPr>
              <a:t>…</a:t>
            </a:r>
          </a:p>
        </p:txBody>
      </p:sp>
      <p:grpSp>
        <p:nvGrpSpPr>
          <p:cNvPr id="3" name="Group 2">
            <a:extLst>
              <a:ext uri="{FF2B5EF4-FFF2-40B4-BE49-F238E27FC236}">
                <a16:creationId xmlns:a16="http://schemas.microsoft.com/office/drawing/2014/main" id="{64D2CC5E-DD1E-CDDC-953A-5B3CB163A05D}"/>
              </a:ext>
            </a:extLst>
          </p:cNvPr>
          <p:cNvGrpSpPr/>
          <p:nvPr/>
        </p:nvGrpSpPr>
        <p:grpSpPr>
          <a:xfrm>
            <a:off x="558800" y="9563100"/>
            <a:ext cx="17335431" cy="527711"/>
            <a:chOff x="558800" y="9563100"/>
            <a:chExt cx="17335431" cy="527711"/>
          </a:xfrm>
        </p:grpSpPr>
        <p:sp>
          <p:nvSpPr>
            <p:cNvPr id="4" name="TextBox 3">
              <a:extLst>
                <a:ext uri="{FF2B5EF4-FFF2-40B4-BE49-F238E27FC236}">
                  <a16:creationId xmlns:a16="http://schemas.microsoft.com/office/drawing/2014/main" id="{5CC1F3DE-940D-E0CA-15E4-6DA1A7BC5886}"/>
                </a:ext>
              </a:extLst>
            </p:cNvPr>
            <p:cNvSpPr txBox="1"/>
            <p:nvPr/>
          </p:nvSpPr>
          <p:spPr>
            <a:xfrm>
              <a:off x="558800" y="9714453"/>
              <a:ext cx="12344400" cy="338554"/>
            </a:xfrm>
            <a:prstGeom prst="rect">
              <a:avLst/>
            </a:prstGeom>
            <a:noFill/>
          </p:spPr>
          <p:txBody>
            <a:bodyPr wrap="square">
              <a:spAutoFit/>
            </a:bodyPr>
            <a:lstStyle/>
            <a:p>
              <a:r>
                <a:rPr lang="en-GB" sz="1600" dirty="0">
                  <a:solidFill>
                    <a:srgbClr val="05066D"/>
                  </a:solidFill>
                  <a:latin typeface="SVN-Poppins SemiBold" panose="00000700000000000000" pitchFamily="2" charset="0"/>
                  <a:cs typeface="SVN-Poppins SemiBold" panose="00000700000000000000" pitchFamily="2" charset="0"/>
                </a:rPr>
                <a:t>XÂY DỰNG HỆ THỐNG THEO DÕI DỰ ÁN PHẦN MỀM LÀM VIỆC NHÓM CỦA SINH VIÊN QUA GITHUB ACTION</a:t>
              </a:r>
            </a:p>
          </p:txBody>
        </p:sp>
        <p:cxnSp>
          <p:nvCxnSpPr>
            <p:cNvPr id="5" name="Straight Connector 4">
              <a:extLst>
                <a:ext uri="{FF2B5EF4-FFF2-40B4-BE49-F238E27FC236}">
                  <a16:creationId xmlns:a16="http://schemas.microsoft.com/office/drawing/2014/main" id="{9C010CF3-0ADA-3EC7-163B-F8A6F215D0AA}"/>
                </a:ext>
              </a:extLst>
            </p:cNvPr>
            <p:cNvCxnSpPr>
              <a:cxnSpLocks/>
            </p:cNvCxnSpPr>
            <p:nvPr/>
          </p:nvCxnSpPr>
          <p:spPr>
            <a:xfrm>
              <a:off x="686686" y="9563100"/>
              <a:ext cx="16991714"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5C7C279-F256-865A-D134-419B2909393B}"/>
                </a:ext>
              </a:extLst>
            </p:cNvPr>
            <p:cNvSpPr txBox="1"/>
            <p:nvPr/>
          </p:nvSpPr>
          <p:spPr>
            <a:xfrm>
              <a:off x="17322799" y="9721480"/>
              <a:ext cx="571432" cy="369331"/>
            </a:xfrm>
            <a:prstGeom prst="rect">
              <a:avLst/>
            </a:prstGeom>
            <a:noFill/>
          </p:spPr>
          <p:txBody>
            <a:bodyPr wrap="square">
              <a:spAutoFit/>
            </a:bodyPr>
            <a:lstStyle/>
            <a:p>
              <a:r>
                <a:rPr lang="en-GB" sz="1800" dirty="0">
                  <a:solidFill>
                    <a:srgbClr val="05066D"/>
                  </a:solidFill>
                  <a:latin typeface="SVN-Poppins SemiBold" panose="00000700000000000000" pitchFamily="2" charset="0"/>
                  <a:cs typeface="SVN-Poppins SemiBold" panose="00000700000000000000" pitchFamily="2" charset="0"/>
                </a:rPr>
                <a:t>10</a:t>
              </a:r>
            </a:p>
          </p:txBody>
        </p:sp>
      </p:grpSp>
      <p:sp>
        <p:nvSpPr>
          <p:cNvPr id="22" name="TextBox 21">
            <a:extLst>
              <a:ext uri="{FF2B5EF4-FFF2-40B4-BE49-F238E27FC236}">
                <a16:creationId xmlns:a16="http://schemas.microsoft.com/office/drawing/2014/main" id="{ADB7D055-AC89-1243-5046-5723D1EB36D8}"/>
              </a:ext>
            </a:extLst>
          </p:cNvPr>
          <p:cNvSpPr txBox="1"/>
          <p:nvPr/>
        </p:nvSpPr>
        <p:spPr>
          <a:xfrm>
            <a:off x="762000" y="5143500"/>
            <a:ext cx="6682016" cy="1251112"/>
          </a:xfrm>
          <a:prstGeom prst="rect">
            <a:avLst/>
          </a:prstGeom>
        </p:spPr>
        <p:txBody>
          <a:bodyPr wrap="square" lIns="0" tIns="0" rIns="0" bIns="0" rtlCol="0" anchor="t">
            <a:spAutoFit/>
          </a:bodyPr>
          <a:lstStyle/>
          <a:p>
            <a:pPr algn="r">
              <a:lnSpc>
                <a:spcPct val="150000"/>
              </a:lnSpc>
            </a:pPr>
            <a:r>
              <a:rPr lang="vi-VN" sz="2000" dirty="0">
                <a:solidFill>
                  <a:srgbClr val="05066D"/>
                </a:solidFill>
                <a:latin typeface="SVN-Poppins Medium" panose="00000600000000000000" pitchFamily="2" charset="0"/>
                <a:ea typeface="Montserrat"/>
                <a:cs typeface="SVN-Poppins" panose="00000500000000000000" pitchFamily="2" charset="0"/>
                <a:sym typeface="Montserrat"/>
              </a:rPr>
              <a:t>Quản lý kho lưu trữ</a:t>
            </a:r>
            <a:endParaRPr lang="en-US" sz="2000" dirty="0">
              <a:solidFill>
                <a:srgbClr val="05066D"/>
              </a:solidFill>
              <a:latin typeface="SVN-Poppins" panose="00000500000000000000" pitchFamily="2" charset="0"/>
              <a:ea typeface="Montserrat"/>
              <a:cs typeface="SVN-Poppins" panose="00000500000000000000" pitchFamily="2" charset="0"/>
              <a:sym typeface="Montserrat"/>
            </a:endParaRPr>
          </a:p>
          <a:p>
            <a:pPr algn="r">
              <a:lnSpc>
                <a:spcPct val="150000"/>
              </a:lnSpc>
            </a:pPr>
            <a:r>
              <a:rPr lang="en-US" dirty="0">
                <a:solidFill>
                  <a:srgbClr val="05066D"/>
                </a:solidFill>
                <a:latin typeface="SVN-Poppins" panose="00000500000000000000" pitchFamily="2" charset="0"/>
                <a:ea typeface="Montserrat"/>
                <a:cs typeface="SVN-Poppins" panose="00000500000000000000" pitchFamily="2" charset="0"/>
                <a:sym typeface="Montserrat"/>
              </a:rPr>
              <a:t>Tạo repo mới cho sinh viên tự động từ hệ thống.</a:t>
            </a:r>
          </a:p>
          <a:p>
            <a:pPr algn="r">
              <a:lnSpc>
                <a:spcPct val="150000"/>
              </a:lnSpc>
            </a:pPr>
            <a:r>
              <a:rPr lang="en-US" dirty="0">
                <a:solidFill>
                  <a:srgbClr val="05066D"/>
                </a:solidFill>
                <a:latin typeface="SVN-Poppins" panose="00000500000000000000" pitchFamily="2" charset="0"/>
                <a:ea typeface="Montserrat"/>
                <a:cs typeface="SVN-Poppins" panose="00000500000000000000" pitchFamily="2" charset="0"/>
                <a:sym typeface="Montserrat"/>
              </a:rPr>
              <a:t>Lấy danh sách tất cả repo trong một organization.</a:t>
            </a:r>
          </a:p>
        </p:txBody>
      </p:sp>
      <p:grpSp>
        <p:nvGrpSpPr>
          <p:cNvPr id="31" name="组合 8">
            <a:extLst>
              <a:ext uri="{FF2B5EF4-FFF2-40B4-BE49-F238E27FC236}">
                <a16:creationId xmlns:a16="http://schemas.microsoft.com/office/drawing/2014/main" id="{49962C14-0C64-CE5E-A243-8CA77448291C}"/>
              </a:ext>
            </a:extLst>
          </p:cNvPr>
          <p:cNvGrpSpPr/>
          <p:nvPr/>
        </p:nvGrpSpPr>
        <p:grpSpPr>
          <a:xfrm>
            <a:off x="7565492" y="4855947"/>
            <a:ext cx="3232818" cy="3234631"/>
            <a:chOff x="4208992" y="1880336"/>
            <a:chExt cx="3774018" cy="3776136"/>
          </a:xfrm>
        </p:grpSpPr>
        <p:sp>
          <p:nvSpPr>
            <p:cNvPr id="35" name="Freeform 22">
              <a:extLst>
                <a:ext uri="{FF2B5EF4-FFF2-40B4-BE49-F238E27FC236}">
                  <a16:creationId xmlns:a16="http://schemas.microsoft.com/office/drawing/2014/main" id="{0E50775C-67C4-F266-C893-C9DCF5CEB637}"/>
                </a:ext>
              </a:extLst>
            </p:cNvPr>
            <p:cNvSpPr/>
            <p:nvPr/>
          </p:nvSpPr>
          <p:spPr bwMode="auto">
            <a:xfrm>
              <a:off x="4208993" y="3389521"/>
              <a:ext cx="1892300" cy="2266951"/>
            </a:xfrm>
            <a:custGeom>
              <a:avLst/>
              <a:gdLst/>
              <a:ahLst/>
              <a:cxnLst>
                <a:cxn ang="0">
                  <a:pos x="390" y="260"/>
                </a:cxn>
                <a:cxn ang="0">
                  <a:pos x="390" y="467"/>
                </a:cxn>
                <a:cxn ang="0">
                  <a:pos x="389" y="467"/>
                </a:cxn>
                <a:cxn ang="0">
                  <a:pos x="113" y="353"/>
                </a:cxn>
                <a:cxn ang="0">
                  <a:pos x="0" y="78"/>
                </a:cxn>
                <a:cxn ang="0">
                  <a:pos x="0" y="77"/>
                </a:cxn>
                <a:cxn ang="0">
                  <a:pos x="204" y="77"/>
                </a:cxn>
                <a:cxn ang="0">
                  <a:pos x="208" y="77"/>
                </a:cxn>
                <a:cxn ang="0">
                  <a:pos x="204" y="73"/>
                </a:cxn>
                <a:cxn ang="0">
                  <a:pos x="191" y="43"/>
                </a:cxn>
                <a:cxn ang="0">
                  <a:pos x="204" y="13"/>
                </a:cxn>
                <a:cxn ang="0">
                  <a:pos x="234" y="0"/>
                </a:cxn>
                <a:cxn ang="0">
                  <a:pos x="265" y="13"/>
                </a:cxn>
                <a:cxn ang="0">
                  <a:pos x="277" y="43"/>
                </a:cxn>
                <a:cxn ang="0">
                  <a:pos x="265" y="73"/>
                </a:cxn>
                <a:cxn ang="0">
                  <a:pos x="261" y="77"/>
                </a:cxn>
                <a:cxn ang="0">
                  <a:pos x="390" y="77"/>
                </a:cxn>
                <a:cxn ang="0">
                  <a:pos x="390" y="200"/>
                </a:cxn>
                <a:cxn ang="0">
                  <a:pos x="389" y="199"/>
                </a:cxn>
                <a:cxn ang="0">
                  <a:pos x="359" y="186"/>
                </a:cxn>
                <a:cxn ang="0">
                  <a:pos x="328" y="199"/>
                </a:cxn>
                <a:cxn ang="0">
                  <a:pos x="316" y="229"/>
                </a:cxn>
                <a:cxn ang="0">
                  <a:pos x="328" y="260"/>
                </a:cxn>
                <a:cxn ang="0">
                  <a:pos x="359" y="272"/>
                </a:cxn>
                <a:cxn ang="0">
                  <a:pos x="389" y="260"/>
                </a:cxn>
                <a:cxn ang="0">
                  <a:pos x="390" y="260"/>
                </a:cxn>
              </a:cxnLst>
              <a:rect l="0" t="0" r="r" b="b"/>
              <a:pathLst>
                <a:path w="390" h="467">
                  <a:moveTo>
                    <a:pt x="390" y="260"/>
                  </a:moveTo>
                  <a:cubicBezTo>
                    <a:pt x="390" y="467"/>
                    <a:pt x="390" y="467"/>
                    <a:pt x="390" y="467"/>
                  </a:cubicBezTo>
                  <a:cubicBezTo>
                    <a:pt x="390" y="467"/>
                    <a:pt x="389" y="467"/>
                    <a:pt x="389" y="467"/>
                  </a:cubicBezTo>
                  <a:cubicBezTo>
                    <a:pt x="281" y="467"/>
                    <a:pt x="190" y="429"/>
                    <a:pt x="113" y="353"/>
                  </a:cubicBezTo>
                  <a:cubicBezTo>
                    <a:pt x="38" y="277"/>
                    <a:pt x="0" y="186"/>
                    <a:pt x="0" y="78"/>
                  </a:cubicBezTo>
                  <a:cubicBezTo>
                    <a:pt x="0" y="78"/>
                    <a:pt x="0" y="77"/>
                    <a:pt x="0" y="77"/>
                  </a:cubicBezTo>
                  <a:cubicBezTo>
                    <a:pt x="204" y="77"/>
                    <a:pt x="204" y="77"/>
                    <a:pt x="204" y="77"/>
                  </a:cubicBezTo>
                  <a:cubicBezTo>
                    <a:pt x="208" y="77"/>
                    <a:pt x="208" y="77"/>
                    <a:pt x="208" y="77"/>
                  </a:cubicBezTo>
                  <a:cubicBezTo>
                    <a:pt x="207" y="76"/>
                    <a:pt x="205" y="75"/>
                    <a:pt x="204" y="73"/>
                  </a:cubicBezTo>
                  <a:cubicBezTo>
                    <a:pt x="196" y="65"/>
                    <a:pt x="191" y="55"/>
                    <a:pt x="191" y="43"/>
                  </a:cubicBezTo>
                  <a:cubicBezTo>
                    <a:pt x="191" y="31"/>
                    <a:pt x="196" y="21"/>
                    <a:pt x="204" y="13"/>
                  </a:cubicBezTo>
                  <a:cubicBezTo>
                    <a:pt x="212" y="4"/>
                    <a:pt x="223" y="0"/>
                    <a:pt x="234" y="0"/>
                  </a:cubicBezTo>
                  <a:cubicBezTo>
                    <a:pt x="246" y="0"/>
                    <a:pt x="256" y="4"/>
                    <a:pt x="265" y="13"/>
                  </a:cubicBezTo>
                  <a:cubicBezTo>
                    <a:pt x="273" y="21"/>
                    <a:pt x="277" y="31"/>
                    <a:pt x="277" y="43"/>
                  </a:cubicBezTo>
                  <a:cubicBezTo>
                    <a:pt x="277" y="55"/>
                    <a:pt x="273" y="65"/>
                    <a:pt x="265" y="73"/>
                  </a:cubicBezTo>
                  <a:cubicBezTo>
                    <a:pt x="263" y="75"/>
                    <a:pt x="262" y="76"/>
                    <a:pt x="261" y="77"/>
                  </a:cubicBezTo>
                  <a:cubicBezTo>
                    <a:pt x="390" y="77"/>
                    <a:pt x="390" y="77"/>
                    <a:pt x="390" y="77"/>
                  </a:cubicBezTo>
                  <a:cubicBezTo>
                    <a:pt x="390" y="200"/>
                    <a:pt x="390" y="200"/>
                    <a:pt x="390" y="200"/>
                  </a:cubicBezTo>
                  <a:cubicBezTo>
                    <a:pt x="390" y="200"/>
                    <a:pt x="389" y="199"/>
                    <a:pt x="389" y="199"/>
                  </a:cubicBezTo>
                  <a:cubicBezTo>
                    <a:pt x="381" y="191"/>
                    <a:pt x="370" y="186"/>
                    <a:pt x="359" y="186"/>
                  </a:cubicBezTo>
                  <a:cubicBezTo>
                    <a:pt x="347" y="186"/>
                    <a:pt x="337" y="191"/>
                    <a:pt x="328" y="199"/>
                  </a:cubicBezTo>
                  <a:cubicBezTo>
                    <a:pt x="320" y="207"/>
                    <a:pt x="316" y="218"/>
                    <a:pt x="316" y="229"/>
                  </a:cubicBezTo>
                  <a:cubicBezTo>
                    <a:pt x="316" y="241"/>
                    <a:pt x="320" y="251"/>
                    <a:pt x="328" y="260"/>
                  </a:cubicBezTo>
                  <a:cubicBezTo>
                    <a:pt x="337" y="268"/>
                    <a:pt x="347" y="272"/>
                    <a:pt x="359" y="272"/>
                  </a:cubicBezTo>
                  <a:cubicBezTo>
                    <a:pt x="370" y="272"/>
                    <a:pt x="381" y="268"/>
                    <a:pt x="389" y="260"/>
                  </a:cubicBezTo>
                  <a:lnTo>
                    <a:pt x="390" y="260"/>
                  </a:lnTo>
                  <a:close/>
                </a:path>
              </a:pathLst>
            </a:custGeom>
            <a:solidFill>
              <a:srgbClr val="B7CDF9"/>
            </a:solidFill>
            <a:ln w="19050">
              <a:solidFill>
                <a:schemeClr val="bg1"/>
              </a:solid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cs typeface="+mn-ea"/>
                <a:sym typeface="+mn-lt"/>
              </a:endParaRPr>
            </a:p>
          </p:txBody>
        </p:sp>
        <p:sp>
          <p:nvSpPr>
            <p:cNvPr id="36" name="Freeform 24">
              <a:extLst>
                <a:ext uri="{FF2B5EF4-FFF2-40B4-BE49-F238E27FC236}">
                  <a16:creationId xmlns:a16="http://schemas.microsoft.com/office/drawing/2014/main" id="{E591E520-3331-A2EA-0232-28BAF6C10E82}"/>
                </a:ext>
              </a:extLst>
            </p:cNvPr>
            <p:cNvSpPr/>
            <p:nvPr/>
          </p:nvSpPr>
          <p:spPr bwMode="auto">
            <a:xfrm>
              <a:off x="4208992" y="1880337"/>
              <a:ext cx="2245784" cy="1883833"/>
            </a:xfrm>
            <a:custGeom>
              <a:avLst/>
              <a:gdLst/>
              <a:ahLst/>
              <a:cxnLst>
                <a:cxn ang="0">
                  <a:pos x="204" y="388"/>
                </a:cxn>
                <a:cxn ang="0">
                  <a:pos x="0" y="388"/>
                </a:cxn>
                <a:cxn ang="0">
                  <a:pos x="113" y="114"/>
                </a:cxn>
                <a:cxn ang="0">
                  <a:pos x="389" y="0"/>
                </a:cxn>
                <a:cxn ang="0">
                  <a:pos x="390" y="0"/>
                </a:cxn>
                <a:cxn ang="0">
                  <a:pos x="390" y="203"/>
                </a:cxn>
                <a:cxn ang="0">
                  <a:pos x="420" y="191"/>
                </a:cxn>
                <a:cxn ang="0">
                  <a:pos x="450" y="203"/>
                </a:cxn>
                <a:cxn ang="0">
                  <a:pos x="463" y="234"/>
                </a:cxn>
                <a:cxn ang="0">
                  <a:pos x="450" y="264"/>
                </a:cxn>
                <a:cxn ang="0">
                  <a:pos x="420" y="277"/>
                </a:cxn>
                <a:cxn ang="0">
                  <a:pos x="390" y="265"/>
                </a:cxn>
                <a:cxn ang="0">
                  <a:pos x="390" y="388"/>
                </a:cxn>
                <a:cxn ang="0">
                  <a:pos x="261" y="388"/>
                </a:cxn>
                <a:cxn ang="0">
                  <a:pos x="265" y="384"/>
                </a:cxn>
                <a:cxn ang="0">
                  <a:pos x="277" y="354"/>
                </a:cxn>
                <a:cxn ang="0">
                  <a:pos x="265" y="324"/>
                </a:cxn>
                <a:cxn ang="0">
                  <a:pos x="234" y="311"/>
                </a:cxn>
                <a:cxn ang="0">
                  <a:pos x="204" y="324"/>
                </a:cxn>
                <a:cxn ang="0">
                  <a:pos x="191" y="354"/>
                </a:cxn>
                <a:cxn ang="0">
                  <a:pos x="204" y="384"/>
                </a:cxn>
                <a:cxn ang="0">
                  <a:pos x="204" y="388"/>
                </a:cxn>
              </a:cxnLst>
              <a:rect l="0" t="0" r="r" b="b"/>
              <a:pathLst>
                <a:path w="463" h="388">
                  <a:moveTo>
                    <a:pt x="204" y="388"/>
                  </a:moveTo>
                  <a:cubicBezTo>
                    <a:pt x="0" y="388"/>
                    <a:pt x="0" y="388"/>
                    <a:pt x="0" y="388"/>
                  </a:cubicBezTo>
                  <a:cubicBezTo>
                    <a:pt x="0" y="281"/>
                    <a:pt x="38" y="189"/>
                    <a:pt x="113" y="114"/>
                  </a:cubicBezTo>
                  <a:cubicBezTo>
                    <a:pt x="190" y="38"/>
                    <a:pt x="281" y="0"/>
                    <a:pt x="389" y="0"/>
                  </a:cubicBezTo>
                  <a:cubicBezTo>
                    <a:pt x="389" y="0"/>
                    <a:pt x="390" y="0"/>
                    <a:pt x="390" y="0"/>
                  </a:cubicBezTo>
                  <a:cubicBezTo>
                    <a:pt x="390" y="203"/>
                    <a:pt x="390" y="203"/>
                    <a:pt x="390" y="203"/>
                  </a:cubicBezTo>
                  <a:cubicBezTo>
                    <a:pt x="398" y="195"/>
                    <a:pt x="408" y="191"/>
                    <a:pt x="420" y="191"/>
                  </a:cubicBezTo>
                  <a:cubicBezTo>
                    <a:pt x="431" y="191"/>
                    <a:pt x="442" y="195"/>
                    <a:pt x="450" y="203"/>
                  </a:cubicBezTo>
                  <a:cubicBezTo>
                    <a:pt x="458" y="212"/>
                    <a:pt x="463" y="222"/>
                    <a:pt x="463" y="234"/>
                  </a:cubicBezTo>
                  <a:cubicBezTo>
                    <a:pt x="463" y="246"/>
                    <a:pt x="458" y="256"/>
                    <a:pt x="450" y="264"/>
                  </a:cubicBezTo>
                  <a:cubicBezTo>
                    <a:pt x="442" y="273"/>
                    <a:pt x="431" y="277"/>
                    <a:pt x="420" y="277"/>
                  </a:cubicBezTo>
                  <a:cubicBezTo>
                    <a:pt x="408" y="277"/>
                    <a:pt x="398" y="273"/>
                    <a:pt x="390" y="265"/>
                  </a:cubicBezTo>
                  <a:cubicBezTo>
                    <a:pt x="390" y="388"/>
                    <a:pt x="390" y="388"/>
                    <a:pt x="390" y="388"/>
                  </a:cubicBezTo>
                  <a:cubicBezTo>
                    <a:pt x="261" y="388"/>
                    <a:pt x="261" y="388"/>
                    <a:pt x="261" y="388"/>
                  </a:cubicBezTo>
                  <a:cubicBezTo>
                    <a:pt x="262" y="387"/>
                    <a:pt x="263" y="386"/>
                    <a:pt x="265" y="384"/>
                  </a:cubicBezTo>
                  <a:cubicBezTo>
                    <a:pt x="273" y="376"/>
                    <a:pt x="277" y="366"/>
                    <a:pt x="277" y="354"/>
                  </a:cubicBezTo>
                  <a:cubicBezTo>
                    <a:pt x="277" y="342"/>
                    <a:pt x="273" y="332"/>
                    <a:pt x="265" y="324"/>
                  </a:cubicBezTo>
                  <a:cubicBezTo>
                    <a:pt x="256" y="315"/>
                    <a:pt x="246" y="311"/>
                    <a:pt x="234" y="311"/>
                  </a:cubicBezTo>
                  <a:cubicBezTo>
                    <a:pt x="223" y="311"/>
                    <a:pt x="212" y="315"/>
                    <a:pt x="204" y="324"/>
                  </a:cubicBezTo>
                  <a:cubicBezTo>
                    <a:pt x="196" y="332"/>
                    <a:pt x="191" y="342"/>
                    <a:pt x="191" y="354"/>
                  </a:cubicBezTo>
                  <a:cubicBezTo>
                    <a:pt x="191" y="366"/>
                    <a:pt x="196" y="376"/>
                    <a:pt x="204" y="384"/>
                  </a:cubicBezTo>
                  <a:lnTo>
                    <a:pt x="204" y="388"/>
                  </a:lnTo>
                  <a:close/>
                </a:path>
              </a:pathLst>
            </a:custGeom>
            <a:solidFill>
              <a:srgbClr val="05066D"/>
            </a:solidFill>
            <a:ln w="19050">
              <a:solidFill>
                <a:schemeClr val="bg1"/>
              </a:solid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cs typeface="+mn-ea"/>
                <a:sym typeface="+mn-lt"/>
              </a:endParaRPr>
            </a:p>
          </p:txBody>
        </p:sp>
        <p:sp>
          <p:nvSpPr>
            <p:cNvPr id="37" name="Freeform 25">
              <a:extLst>
                <a:ext uri="{FF2B5EF4-FFF2-40B4-BE49-F238E27FC236}">
                  <a16:creationId xmlns:a16="http://schemas.microsoft.com/office/drawing/2014/main" id="{E72B3B42-2D1C-04AB-2150-F3B597E29CAC}"/>
                </a:ext>
              </a:extLst>
            </p:cNvPr>
            <p:cNvSpPr/>
            <p:nvPr/>
          </p:nvSpPr>
          <p:spPr bwMode="auto">
            <a:xfrm>
              <a:off x="6101292" y="1880336"/>
              <a:ext cx="1881717" cy="2252133"/>
            </a:xfrm>
            <a:custGeom>
              <a:avLst/>
              <a:gdLst/>
              <a:ahLst/>
              <a:cxnLst>
                <a:cxn ang="0">
                  <a:pos x="388" y="388"/>
                </a:cxn>
                <a:cxn ang="0">
                  <a:pos x="182" y="388"/>
                </a:cxn>
                <a:cxn ang="0">
                  <a:pos x="179" y="388"/>
                </a:cxn>
                <a:cxn ang="0">
                  <a:pos x="182" y="391"/>
                </a:cxn>
                <a:cxn ang="0">
                  <a:pos x="195" y="421"/>
                </a:cxn>
                <a:cxn ang="0">
                  <a:pos x="182" y="452"/>
                </a:cxn>
                <a:cxn ang="0">
                  <a:pos x="152" y="464"/>
                </a:cxn>
                <a:cxn ang="0">
                  <a:pos x="122" y="452"/>
                </a:cxn>
                <a:cxn ang="0">
                  <a:pos x="109" y="421"/>
                </a:cxn>
                <a:cxn ang="0">
                  <a:pos x="122" y="391"/>
                </a:cxn>
                <a:cxn ang="0">
                  <a:pos x="125" y="388"/>
                </a:cxn>
                <a:cxn ang="0">
                  <a:pos x="0" y="388"/>
                </a:cxn>
                <a:cxn ang="0">
                  <a:pos x="0" y="265"/>
                </a:cxn>
                <a:cxn ang="0">
                  <a:pos x="30" y="277"/>
                </a:cxn>
                <a:cxn ang="0">
                  <a:pos x="60" y="264"/>
                </a:cxn>
                <a:cxn ang="0">
                  <a:pos x="73" y="234"/>
                </a:cxn>
                <a:cxn ang="0">
                  <a:pos x="60" y="203"/>
                </a:cxn>
                <a:cxn ang="0">
                  <a:pos x="30" y="191"/>
                </a:cxn>
                <a:cxn ang="0">
                  <a:pos x="0" y="203"/>
                </a:cxn>
                <a:cxn ang="0">
                  <a:pos x="0" y="0"/>
                </a:cxn>
                <a:cxn ang="0">
                  <a:pos x="274" y="114"/>
                </a:cxn>
                <a:cxn ang="0">
                  <a:pos x="388" y="388"/>
                </a:cxn>
              </a:cxnLst>
              <a:rect l="0" t="0" r="r" b="b"/>
              <a:pathLst>
                <a:path w="388" h="464">
                  <a:moveTo>
                    <a:pt x="388" y="388"/>
                  </a:moveTo>
                  <a:cubicBezTo>
                    <a:pt x="182" y="388"/>
                    <a:pt x="182" y="388"/>
                    <a:pt x="182" y="388"/>
                  </a:cubicBezTo>
                  <a:cubicBezTo>
                    <a:pt x="179" y="388"/>
                    <a:pt x="179" y="388"/>
                    <a:pt x="179" y="388"/>
                  </a:cubicBezTo>
                  <a:cubicBezTo>
                    <a:pt x="180" y="389"/>
                    <a:pt x="181" y="390"/>
                    <a:pt x="182" y="391"/>
                  </a:cubicBezTo>
                  <a:cubicBezTo>
                    <a:pt x="191" y="399"/>
                    <a:pt x="195" y="409"/>
                    <a:pt x="195" y="421"/>
                  </a:cubicBezTo>
                  <a:cubicBezTo>
                    <a:pt x="195" y="433"/>
                    <a:pt x="191" y="443"/>
                    <a:pt x="182" y="452"/>
                  </a:cubicBezTo>
                  <a:cubicBezTo>
                    <a:pt x="174" y="460"/>
                    <a:pt x="164" y="464"/>
                    <a:pt x="152" y="464"/>
                  </a:cubicBezTo>
                  <a:cubicBezTo>
                    <a:pt x="140" y="464"/>
                    <a:pt x="130" y="460"/>
                    <a:pt x="122" y="452"/>
                  </a:cubicBezTo>
                  <a:cubicBezTo>
                    <a:pt x="113" y="443"/>
                    <a:pt x="109" y="433"/>
                    <a:pt x="109" y="421"/>
                  </a:cubicBezTo>
                  <a:cubicBezTo>
                    <a:pt x="109" y="409"/>
                    <a:pt x="113" y="399"/>
                    <a:pt x="122" y="391"/>
                  </a:cubicBezTo>
                  <a:cubicBezTo>
                    <a:pt x="123" y="390"/>
                    <a:pt x="124" y="389"/>
                    <a:pt x="125" y="388"/>
                  </a:cubicBezTo>
                  <a:cubicBezTo>
                    <a:pt x="0" y="388"/>
                    <a:pt x="0" y="388"/>
                    <a:pt x="0" y="388"/>
                  </a:cubicBezTo>
                  <a:cubicBezTo>
                    <a:pt x="0" y="265"/>
                    <a:pt x="0" y="265"/>
                    <a:pt x="0" y="265"/>
                  </a:cubicBezTo>
                  <a:cubicBezTo>
                    <a:pt x="8" y="273"/>
                    <a:pt x="18" y="277"/>
                    <a:pt x="30" y="277"/>
                  </a:cubicBezTo>
                  <a:cubicBezTo>
                    <a:pt x="41" y="277"/>
                    <a:pt x="52" y="273"/>
                    <a:pt x="60" y="264"/>
                  </a:cubicBezTo>
                  <a:cubicBezTo>
                    <a:pt x="68" y="256"/>
                    <a:pt x="73" y="246"/>
                    <a:pt x="73" y="234"/>
                  </a:cubicBezTo>
                  <a:cubicBezTo>
                    <a:pt x="73" y="222"/>
                    <a:pt x="68" y="212"/>
                    <a:pt x="60" y="203"/>
                  </a:cubicBezTo>
                  <a:cubicBezTo>
                    <a:pt x="52" y="195"/>
                    <a:pt x="41" y="191"/>
                    <a:pt x="30" y="191"/>
                  </a:cubicBezTo>
                  <a:cubicBezTo>
                    <a:pt x="18" y="191"/>
                    <a:pt x="8" y="195"/>
                    <a:pt x="0" y="203"/>
                  </a:cubicBezTo>
                  <a:cubicBezTo>
                    <a:pt x="0" y="0"/>
                    <a:pt x="0" y="0"/>
                    <a:pt x="0" y="0"/>
                  </a:cubicBezTo>
                  <a:cubicBezTo>
                    <a:pt x="107" y="0"/>
                    <a:pt x="198" y="38"/>
                    <a:pt x="274" y="114"/>
                  </a:cubicBezTo>
                  <a:cubicBezTo>
                    <a:pt x="350" y="189"/>
                    <a:pt x="388" y="281"/>
                    <a:pt x="388" y="388"/>
                  </a:cubicBezTo>
                  <a:close/>
                </a:path>
              </a:pathLst>
            </a:custGeom>
            <a:solidFill>
              <a:srgbClr val="B7CDF9"/>
            </a:solidFill>
            <a:ln w="19050">
              <a:solidFill>
                <a:schemeClr val="bg1"/>
              </a:solid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cs typeface="+mn-ea"/>
                <a:sym typeface="+mn-lt"/>
              </a:endParaRPr>
            </a:p>
          </p:txBody>
        </p:sp>
        <p:sp>
          <p:nvSpPr>
            <p:cNvPr id="38" name="Freeform 26">
              <a:extLst>
                <a:ext uri="{FF2B5EF4-FFF2-40B4-BE49-F238E27FC236}">
                  <a16:creationId xmlns:a16="http://schemas.microsoft.com/office/drawing/2014/main" id="{158D5F5B-0F66-55C3-065A-A14971658101}"/>
                </a:ext>
              </a:extLst>
            </p:cNvPr>
            <p:cNvSpPr/>
            <p:nvPr/>
          </p:nvSpPr>
          <p:spPr bwMode="auto">
            <a:xfrm>
              <a:off x="5741459" y="3764170"/>
              <a:ext cx="2241551" cy="1892300"/>
            </a:xfrm>
            <a:custGeom>
              <a:avLst/>
              <a:gdLst/>
              <a:ahLst/>
              <a:cxnLst>
                <a:cxn ang="0">
                  <a:pos x="256" y="3"/>
                </a:cxn>
                <a:cxn ang="0">
                  <a:pos x="256" y="0"/>
                </a:cxn>
                <a:cxn ang="0">
                  <a:pos x="462" y="0"/>
                </a:cxn>
                <a:cxn ang="0">
                  <a:pos x="462" y="1"/>
                </a:cxn>
                <a:cxn ang="0">
                  <a:pos x="348" y="276"/>
                </a:cxn>
                <a:cxn ang="0">
                  <a:pos x="74" y="390"/>
                </a:cxn>
                <a:cxn ang="0">
                  <a:pos x="74" y="183"/>
                </a:cxn>
                <a:cxn ang="0">
                  <a:pos x="74" y="182"/>
                </a:cxn>
                <a:cxn ang="0">
                  <a:pos x="73" y="183"/>
                </a:cxn>
                <a:cxn ang="0">
                  <a:pos x="43" y="195"/>
                </a:cxn>
                <a:cxn ang="0">
                  <a:pos x="12" y="183"/>
                </a:cxn>
                <a:cxn ang="0">
                  <a:pos x="0" y="152"/>
                </a:cxn>
                <a:cxn ang="0">
                  <a:pos x="12" y="122"/>
                </a:cxn>
                <a:cxn ang="0">
                  <a:pos x="43" y="109"/>
                </a:cxn>
                <a:cxn ang="0">
                  <a:pos x="73" y="122"/>
                </a:cxn>
                <a:cxn ang="0">
                  <a:pos x="74" y="123"/>
                </a:cxn>
                <a:cxn ang="0">
                  <a:pos x="74" y="0"/>
                </a:cxn>
                <a:cxn ang="0">
                  <a:pos x="199" y="0"/>
                </a:cxn>
                <a:cxn ang="0">
                  <a:pos x="196" y="3"/>
                </a:cxn>
                <a:cxn ang="0">
                  <a:pos x="183" y="33"/>
                </a:cxn>
                <a:cxn ang="0">
                  <a:pos x="196" y="64"/>
                </a:cxn>
                <a:cxn ang="0">
                  <a:pos x="226" y="76"/>
                </a:cxn>
                <a:cxn ang="0">
                  <a:pos x="256" y="64"/>
                </a:cxn>
                <a:cxn ang="0">
                  <a:pos x="269" y="33"/>
                </a:cxn>
                <a:cxn ang="0">
                  <a:pos x="256" y="3"/>
                </a:cxn>
              </a:cxnLst>
              <a:rect l="0" t="0" r="r" b="b"/>
              <a:pathLst>
                <a:path w="462" h="390">
                  <a:moveTo>
                    <a:pt x="256" y="3"/>
                  </a:moveTo>
                  <a:cubicBezTo>
                    <a:pt x="256" y="0"/>
                    <a:pt x="256" y="0"/>
                    <a:pt x="256" y="0"/>
                  </a:cubicBezTo>
                  <a:cubicBezTo>
                    <a:pt x="462" y="0"/>
                    <a:pt x="462" y="0"/>
                    <a:pt x="462" y="0"/>
                  </a:cubicBezTo>
                  <a:cubicBezTo>
                    <a:pt x="462" y="0"/>
                    <a:pt x="462" y="1"/>
                    <a:pt x="462" y="1"/>
                  </a:cubicBezTo>
                  <a:cubicBezTo>
                    <a:pt x="462" y="109"/>
                    <a:pt x="424" y="200"/>
                    <a:pt x="348" y="276"/>
                  </a:cubicBezTo>
                  <a:cubicBezTo>
                    <a:pt x="272" y="352"/>
                    <a:pt x="181" y="390"/>
                    <a:pt x="74" y="390"/>
                  </a:cubicBezTo>
                  <a:cubicBezTo>
                    <a:pt x="74" y="183"/>
                    <a:pt x="74" y="183"/>
                    <a:pt x="74" y="183"/>
                  </a:cubicBezTo>
                  <a:cubicBezTo>
                    <a:pt x="74" y="182"/>
                    <a:pt x="74" y="182"/>
                    <a:pt x="74" y="182"/>
                  </a:cubicBezTo>
                  <a:cubicBezTo>
                    <a:pt x="74" y="182"/>
                    <a:pt x="73" y="183"/>
                    <a:pt x="73" y="183"/>
                  </a:cubicBezTo>
                  <a:cubicBezTo>
                    <a:pt x="65" y="191"/>
                    <a:pt x="54" y="195"/>
                    <a:pt x="43" y="195"/>
                  </a:cubicBezTo>
                  <a:cubicBezTo>
                    <a:pt x="31" y="195"/>
                    <a:pt x="21" y="191"/>
                    <a:pt x="12" y="183"/>
                  </a:cubicBezTo>
                  <a:cubicBezTo>
                    <a:pt x="4" y="174"/>
                    <a:pt x="0" y="164"/>
                    <a:pt x="0" y="152"/>
                  </a:cubicBezTo>
                  <a:cubicBezTo>
                    <a:pt x="0" y="141"/>
                    <a:pt x="4" y="130"/>
                    <a:pt x="12" y="122"/>
                  </a:cubicBezTo>
                  <a:cubicBezTo>
                    <a:pt x="21" y="114"/>
                    <a:pt x="31" y="109"/>
                    <a:pt x="43" y="109"/>
                  </a:cubicBezTo>
                  <a:cubicBezTo>
                    <a:pt x="54" y="109"/>
                    <a:pt x="65" y="114"/>
                    <a:pt x="73" y="122"/>
                  </a:cubicBezTo>
                  <a:cubicBezTo>
                    <a:pt x="73" y="122"/>
                    <a:pt x="74" y="123"/>
                    <a:pt x="74" y="123"/>
                  </a:cubicBezTo>
                  <a:cubicBezTo>
                    <a:pt x="74" y="0"/>
                    <a:pt x="74" y="0"/>
                    <a:pt x="74" y="0"/>
                  </a:cubicBezTo>
                  <a:cubicBezTo>
                    <a:pt x="199" y="0"/>
                    <a:pt x="199" y="0"/>
                    <a:pt x="199" y="0"/>
                  </a:cubicBezTo>
                  <a:cubicBezTo>
                    <a:pt x="198" y="1"/>
                    <a:pt x="197" y="2"/>
                    <a:pt x="196" y="3"/>
                  </a:cubicBezTo>
                  <a:cubicBezTo>
                    <a:pt x="187" y="11"/>
                    <a:pt x="183" y="21"/>
                    <a:pt x="183" y="33"/>
                  </a:cubicBezTo>
                  <a:cubicBezTo>
                    <a:pt x="183" y="45"/>
                    <a:pt x="187" y="55"/>
                    <a:pt x="196" y="64"/>
                  </a:cubicBezTo>
                  <a:cubicBezTo>
                    <a:pt x="204" y="72"/>
                    <a:pt x="214" y="76"/>
                    <a:pt x="226" y="76"/>
                  </a:cubicBezTo>
                  <a:cubicBezTo>
                    <a:pt x="238" y="76"/>
                    <a:pt x="248" y="72"/>
                    <a:pt x="256" y="64"/>
                  </a:cubicBezTo>
                  <a:cubicBezTo>
                    <a:pt x="265" y="55"/>
                    <a:pt x="269" y="45"/>
                    <a:pt x="269" y="33"/>
                  </a:cubicBezTo>
                  <a:cubicBezTo>
                    <a:pt x="269" y="21"/>
                    <a:pt x="265" y="11"/>
                    <a:pt x="256" y="3"/>
                  </a:cubicBezTo>
                  <a:close/>
                </a:path>
              </a:pathLst>
            </a:custGeom>
            <a:solidFill>
              <a:srgbClr val="05066D"/>
            </a:solidFill>
            <a:ln w="19050">
              <a:solidFill>
                <a:schemeClr val="bg1"/>
              </a:solid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cs typeface="+mn-ea"/>
                <a:sym typeface="+mn-lt"/>
              </a:endParaRPr>
            </a:p>
          </p:txBody>
        </p:sp>
      </p:grpSp>
      <p:sp>
        <p:nvSpPr>
          <p:cNvPr id="43" name="TextBox 42">
            <a:extLst>
              <a:ext uri="{FF2B5EF4-FFF2-40B4-BE49-F238E27FC236}">
                <a16:creationId xmlns:a16="http://schemas.microsoft.com/office/drawing/2014/main" id="{10A38C70-7DFC-386F-1917-67173360CD74}"/>
              </a:ext>
            </a:extLst>
          </p:cNvPr>
          <p:cNvSpPr txBox="1"/>
          <p:nvPr/>
        </p:nvSpPr>
        <p:spPr>
          <a:xfrm>
            <a:off x="762000" y="6672183"/>
            <a:ext cx="6682016" cy="1251112"/>
          </a:xfrm>
          <a:prstGeom prst="rect">
            <a:avLst/>
          </a:prstGeom>
        </p:spPr>
        <p:txBody>
          <a:bodyPr wrap="square" lIns="0" tIns="0" rIns="0" bIns="0" rtlCol="0" anchor="t">
            <a:spAutoFit/>
          </a:bodyPr>
          <a:lstStyle/>
          <a:p>
            <a:pPr algn="r">
              <a:lnSpc>
                <a:spcPct val="150000"/>
              </a:lnSpc>
            </a:pPr>
            <a:r>
              <a:rPr lang="en-GB" sz="2000" dirty="0">
                <a:solidFill>
                  <a:srgbClr val="05066D"/>
                </a:solidFill>
                <a:latin typeface="SVN-Poppins Medium" panose="00000600000000000000" pitchFamily="2" charset="0"/>
                <a:ea typeface="Montserrat"/>
                <a:cs typeface="SVN-Poppins Medium" panose="00000600000000000000" pitchFamily="2" charset="0"/>
                <a:sym typeface="Montserrat"/>
              </a:rPr>
              <a:t>Quản lý Issues và Pull Requests</a:t>
            </a:r>
          </a:p>
          <a:p>
            <a:pPr algn="r">
              <a:lnSpc>
                <a:spcPct val="150000"/>
              </a:lnSpc>
            </a:pPr>
            <a:r>
              <a:rPr lang="en-US" dirty="0">
                <a:solidFill>
                  <a:srgbClr val="05066D"/>
                </a:solidFill>
                <a:latin typeface="SVN-Poppins" panose="00000500000000000000" pitchFamily="2" charset="0"/>
                <a:ea typeface="Montserrat"/>
                <a:cs typeface="SVN-Poppins" panose="00000500000000000000" pitchFamily="2" charset="0"/>
                <a:sym typeface="Montserrat"/>
              </a:rPr>
              <a:t>Tạo pull request khi có commit mới.</a:t>
            </a:r>
          </a:p>
          <a:p>
            <a:pPr algn="r">
              <a:lnSpc>
                <a:spcPct val="150000"/>
              </a:lnSpc>
            </a:pPr>
            <a:r>
              <a:rPr lang="en-US" dirty="0">
                <a:solidFill>
                  <a:srgbClr val="05066D"/>
                </a:solidFill>
                <a:latin typeface="SVN-Poppins" panose="00000500000000000000" pitchFamily="2" charset="0"/>
                <a:ea typeface="Montserrat"/>
                <a:cs typeface="SVN-Poppins" panose="00000500000000000000" pitchFamily="2" charset="0"/>
                <a:sym typeface="Montserrat"/>
              </a:rPr>
              <a:t>Lấy danh sách tất cả PR để chấm điểm bài tập sinh viên.</a:t>
            </a:r>
          </a:p>
        </p:txBody>
      </p:sp>
      <p:sp>
        <p:nvSpPr>
          <p:cNvPr id="44" name="TextBox 43">
            <a:extLst>
              <a:ext uri="{FF2B5EF4-FFF2-40B4-BE49-F238E27FC236}">
                <a16:creationId xmlns:a16="http://schemas.microsoft.com/office/drawing/2014/main" id="{30A774A0-79BE-5CD2-79BD-FFE2DBC00ACD}"/>
              </a:ext>
            </a:extLst>
          </p:cNvPr>
          <p:cNvSpPr txBox="1"/>
          <p:nvPr/>
        </p:nvSpPr>
        <p:spPr>
          <a:xfrm>
            <a:off x="10919785" y="5147952"/>
            <a:ext cx="6682016" cy="1251625"/>
          </a:xfrm>
          <a:prstGeom prst="rect">
            <a:avLst/>
          </a:prstGeom>
        </p:spPr>
        <p:txBody>
          <a:bodyPr wrap="square" lIns="0" tIns="0" rIns="0" bIns="0" rtlCol="0" anchor="t">
            <a:spAutoFit/>
          </a:bodyPr>
          <a:lstStyle/>
          <a:p>
            <a:pPr>
              <a:lnSpc>
                <a:spcPct val="150000"/>
              </a:lnSpc>
            </a:pPr>
            <a:r>
              <a:rPr lang="vi-VN" sz="2000" dirty="0">
                <a:solidFill>
                  <a:srgbClr val="05066D"/>
                </a:solidFill>
                <a:latin typeface="SVN-Poppins Medium" panose="00000600000000000000" pitchFamily="2" charset="0"/>
                <a:ea typeface="Montserrat"/>
                <a:cs typeface="SVN-Poppins" panose="00000500000000000000" pitchFamily="2" charset="0"/>
                <a:sym typeface="Montserrat"/>
              </a:rPr>
              <a:t>Lấy thông tin và quản lý người dùng / tổ chức</a:t>
            </a:r>
          </a:p>
          <a:p>
            <a:pPr>
              <a:lnSpc>
                <a:spcPct val="150000"/>
              </a:lnSpc>
            </a:pPr>
            <a:r>
              <a:rPr lang="vi-VN" dirty="0">
                <a:solidFill>
                  <a:srgbClr val="05066D"/>
                </a:solidFill>
                <a:latin typeface="SVN-Poppins" panose="00000500000000000000" pitchFamily="2" charset="0"/>
                <a:ea typeface="Montserrat"/>
                <a:cs typeface="SVN-Poppins" panose="00000500000000000000" pitchFamily="2" charset="0"/>
                <a:sym typeface="Montserrat"/>
              </a:rPr>
              <a:t>Kiểm tra xem sinh viên đã</a:t>
            </a:r>
            <a:r>
              <a:rPr lang="en-US" dirty="0">
                <a:solidFill>
                  <a:srgbClr val="05066D"/>
                </a:solidFill>
                <a:latin typeface="SVN-Poppins" panose="00000500000000000000" pitchFamily="2" charset="0"/>
                <a:ea typeface="Montserrat"/>
                <a:cs typeface="SVN-Poppins" panose="00000500000000000000" pitchFamily="2" charset="0"/>
                <a:sym typeface="Montserrat"/>
              </a:rPr>
              <a:t> tham gia tổ chức</a:t>
            </a:r>
            <a:r>
              <a:rPr lang="vi-VN" dirty="0">
                <a:solidFill>
                  <a:srgbClr val="05066D"/>
                </a:solidFill>
                <a:latin typeface="SVN-Poppins" panose="00000500000000000000" pitchFamily="2" charset="0"/>
                <a:ea typeface="Montserrat"/>
                <a:cs typeface="SVN-Poppins" panose="00000500000000000000" pitchFamily="2" charset="0"/>
                <a:sym typeface="Montserrat"/>
              </a:rPr>
              <a:t>.</a:t>
            </a:r>
            <a:endParaRPr lang="en-US" dirty="0">
              <a:solidFill>
                <a:srgbClr val="05066D"/>
              </a:solidFill>
              <a:latin typeface="SVN-Poppins" panose="00000500000000000000" pitchFamily="2" charset="0"/>
              <a:ea typeface="Montserrat"/>
              <a:cs typeface="SVN-Poppins" panose="00000500000000000000" pitchFamily="2" charset="0"/>
              <a:sym typeface="Montserrat"/>
            </a:endParaRPr>
          </a:p>
          <a:p>
            <a:pPr>
              <a:lnSpc>
                <a:spcPct val="150000"/>
              </a:lnSpc>
            </a:pPr>
            <a:r>
              <a:rPr lang="vi-VN" dirty="0">
                <a:solidFill>
                  <a:srgbClr val="05066D"/>
                </a:solidFill>
                <a:latin typeface="SVN-Poppins" panose="00000500000000000000" pitchFamily="2" charset="0"/>
                <a:ea typeface="Montserrat"/>
                <a:cs typeface="SVN-Poppins" panose="00000500000000000000" pitchFamily="2" charset="0"/>
                <a:sym typeface="Montserrat"/>
              </a:rPr>
              <a:t>Tự động mời thành viên vào </a:t>
            </a:r>
            <a:r>
              <a:rPr lang="vi-VN" dirty="0" err="1">
                <a:solidFill>
                  <a:srgbClr val="05066D"/>
                </a:solidFill>
                <a:latin typeface="SVN-Poppins" panose="00000500000000000000" pitchFamily="2" charset="0"/>
                <a:ea typeface="Montserrat"/>
                <a:cs typeface="SVN-Poppins" panose="00000500000000000000" pitchFamily="2" charset="0"/>
                <a:sym typeface="Montserrat"/>
              </a:rPr>
              <a:t>repo</a:t>
            </a:r>
            <a:r>
              <a:rPr lang="vi-VN" dirty="0">
                <a:solidFill>
                  <a:srgbClr val="05066D"/>
                </a:solidFill>
                <a:latin typeface="SVN-Poppins" panose="00000500000000000000" pitchFamily="2" charset="0"/>
                <a:ea typeface="Montserrat"/>
                <a:cs typeface="SVN-Poppins" panose="00000500000000000000" pitchFamily="2" charset="0"/>
                <a:sym typeface="Montserrat"/>
              </a:rPr>
              <a:t> khi đăng ký nhóm.</a:t>
            </a:r>
            <a:r>
              <a:rPr lang="en-US" dirty="0">
                <a:solidFill>
                  <a:srgbClr val="05066D"/>
                </a:solidFill>
                <a:latin typeface="SVN-Poppins" panose="00000500000000000000" pitchFamily="2" charset="0"/>
                <a:ea typeface="Montserrat"/>
                <a:cs typeface="SVN-Poppins" panose="00000500000000000000" pitchFamily="2" charset="0"/>
                <a:sym typeface="Montserrat"/>
              </a:rPr>
              <a:t>.</a:t>
            </a:r>
          </a:p>
        </p:txBody>
      </p:sp>
      <p:sp>
        <p:nvSpPr>
          <p:cNvPr id="45" name="TextBox 44">
            <a:extLst>
              <a:ext uri="{FF2B5EF4-FFF2-40B4-BE49-F238E27FC236}">
                <a16:creationId xmlns:a16="http://schemas.microsoft.com/office/drawing/2014/main" id="{709F01E4-82EA-CF10-B820-E3B3EBF4F5E9}"/>
              </a:ext>
            </a:extLst>
          </p:cNvPr>
          <p:cNvSpPr txBox="1"/>
          <p:nvPr/>
        </p:nvSpPr>
        <p:spPr>
          <a:xfrm>
            <a:off x="10919785" y="6676635"/>
            <a:ext cx="6682016" cy="1251625"/>
          </a:xfrm>
          <a:prstGeom prst="rect">
            <a:avLst/>
          </a:prstGeom>
        </p:spPr>
        <p:txBody>
          <a:bodyPr wrap="square" lIns="0" tIns="0" rIns="0" bIns="0" rtlCol="0" anchor="t">
            <a:spAutoFit/>
          </a:bodyPr>
          <a:lstStyle/>
          <a:p>
            <a:pPr>
              <a:lnSpc>
                <a:spcPct val="150000"/>
              </a:lnSpc>
            </a:pPr>
            <a:r>
              <a:rPr lang="en-GB" sz="2000" dirty="0">
                <a:solidFill>
                  <a:srgbClr val="05066D"/>
                </a:solidFill>
                <a:latin typeface="SVN-Poppins Medium" panose="00000600000000000000" pitchFamily="2" charset="0"/>
                <a:ea typeface="Montserrat"/>
                <a:cs typeface="SVN-Poppins Medium" panose="00000600000000000000" pitchFamily="2" charset="0"/>
                <a:sym typeface="Montserrat"/>
              </a:rPr>
              <a:t>Tích hợp CI/CD và GitHub Actions</a:t>
            </a:r>
          </a:p>
          <a:p>
            <a:pPr>
              <a:lnSpc>
                <a:spcPct val="150000"/>
              </a:lnSpc>
            </a:pPr>
            <a:r>
              <a:rPr lang="vi-VN" dirty="0">
                <a:solidFill>
                  <a:srgbClr val="05066D"/>
                </a:solidFill>
                <a:latin typeface="SVN-Poppins" panose="00000500000000000000" pitchFamily="2" charset="0"/>
                <a:ea typeface="Montserrat"/>
                <a:cs typeface="SVN-Poppins" panose="00000500000000000000" pitchFamily="2" charset="0"/>
                <a:sym typeface="Montserrat"/>
              </a:rPr>
              <a:t>Tự động chạy</a:t>
            </a:r>
            <a:r>
              <a:rPr lang="en-US" dirty="0">
                <a:solidFill>
                  <a:srgbClr val="05066D"/>
                </a:solidFill>
                <a:latin typeface="SVN-Poppins" panose="00000500000000000000" pitchFamily="2" charset="0"/>
                <a:ea typeface="Montserrat"/>
                <a:cs typeface="SVN-Poppins" panose="00000500000000000000" pitchFamily="2" charset="0"/>
                <a:sym typeface="Montserrat"/>
              </a:rPr>
              <a:t> </a:t>
            </a:r>
            <a:r>
              <a:rPr lang="en-US" dirty="0" err="1">
                <a:solidFill>
                  <a:srgbClr val="05066D"/>
                </a:solidFill>
                <a:latin typeface="SVN-Poppins" panose="00000500000000000000" pitchFamily="2" charset="0"/>
                <a:ea typeface="Montserrat"/>
                <a:cs typeface="SVN-Poppins" panose="00000500000000000000" pitchFamily="2" charset="0"/>
                <a:sym typeface="Montserrat"/>
              </a:rPr>
              <a:t>worklow</a:t>
            </a:r>
            <a:r>
              <a:rPr lang="vi-VN" dirty="0">
                <a:solidFill>
                  <a:srgbClr val="05066D"/>
                </a:solidFill>
                <a:latin typeface="SVN-Poppins" panose="00000500000000000000" pitchFamily="2" charset="0"/>
                <a:ea typeface="Montserrat"/>
                <a:cs typeface="SVN-Poppins" panose="00000500000000000000" pitchFamily="2" charset="0"/>
                <a:sym typeface="Montserrat"/>
              </a:rPr>
              <a:t> để phân tích chất lượng mã.</a:t>
            </a:r>
            <a:endParaRPr lang="en-US" dirty="0">
              <a:solidFill>
                <a:srgbClr val="05066D"/>
              </a:solidFill>
              <a:latin typeface="SVN-Poppins" panose="00000500000000000000" pitchFamily="2" charset="0"/>
              <a:ea typeface="Montserrat"/>
              <a:cs typeface="SVN-Poppins" panose="00000500000000000000" pitchFamily="2" charset="0"/>
              <a:sym typeface="Montserrat"/>
            </a:endParaRPr>
          </a:p>
          <a:p>
            <a:pPr>
              <a:lnSpc>
                <a:spcPct val="150000"/>
              </a:lnSpc>
            </a:pPr>
            <a:r>
              <a:rPr lang="vi-VN" dirty="0">
                <a:solidFill>
                  <a:srgbClr val="05066D"/>
                </a:solidFill>
                <a:latin typeface="SVN-Poppins" panose="00000500000000000000" pitchFamily="2" charset="0"/>
                <a:ea typeface="Montserrat"/>
                <a:cs typeface="SVN-Poppins" panose="00000500000000000000" pitchFamily="2" charset="0"/>
                <a:sym typeface="Montserrat"/>
              </a:rPr>
              <a:t>Lấy kết quả chạy </a:t>
            </a:r>
            <a:r>
              <a:rPr lang="vi-VN" dirty="0" err="1">
                <a:solidFill>
                  <a:srgbClr val="05066D"/>
                </a:solidFill>
                <a:latin typeface="SVN-Poppins" panose="00000500000000000000" pitchFamily="2" charset="0"/>
                <a:ea typeface="Montserrat"/>
                <a:cs typeface="SVN-Poppins" panose="00000500000000000000" pitchFamily="2" charset="0"/>
                <a:sym typeface="Montserrat"/>
              </a:rPr>
              <a:t>workflow</a:t>
            </a:r>
            <a:r>
              <a:rPr lang="vi-VN" dirty="0">
                <a:solidFill>
                  <a:srgbClr val="05066D"/>
                </a:solidFill>
                <a:latin typeface="SVN-Poppins" panose="00000500000000000000" pitchFamily="2" charset="0"/>
                <a:ea typeface="Montserrat"/>
                <a:cs typeface="SVN-Poppins" panose="00000500000000000000" pitchFamily="2" charset="0"/>
                <a:sym typeface="Montserrat"/>
              </a:rPr>
              <a:t> để hiển thị trong </a:t>
            </a:r>
            <a:r>
              <a:rPr lang="vi-VN" dirty="0" err="1">
                <a:solidFill>
                  <a:srgbClr val="05066D"/>
                </a:solidFill>
                <a:latin typeface="SVN-Poppins" panose="00000500000000000000" pitchFamily="2" charset="0"/>
                <a:ea typeface="Montserrat"/>
                <a:cs typeface="SVN-Poppins" panose="00000500000000000000" pitchFamily="2" charset="0"/>
                <a:sym typeface="Montserrat"/>
              </a:rPr>
              <a:t>dashboard</a:t>
            </a:r>
            <a:r>
              <a:rPr lang="vi-VN" dirty="0">
                <a:solidFill>
                  <a:srgbClr val="05066D"/>
                </a:solidFill>
                <a:latin typeface="SVN-Poppins" panose="00000500000000000000" pitchFamily="2" charset="0"/>
                <a:ea typeface="Montserrat"/>
                <a:cs typeface="SVN-Poppins" panose="00000500000000000000" pitchFamily="2" charset="0"/>
                <a:sym typeface="Montserrat"/>
              </a:rPr>
              <a:t>.</a:t>
            </a:r>
            <a:endParaRPr lang="en-US" dirty="0">
              <a:solidFill>
                <a:srgbClr val="05066D"/>
              </a:solidFill>
              <a:latin typeface="SVN-Poppins" panose="00000500000000000000" pitchFamily="2" charset="0"/>
              <a:ea typeface="Montserrat"/>
              <a:cs typeface="SVN-Poppins" panose="00000500000000000000" pitchFamily="2" charset="0"/>
              <a:sym typeface="Montserrat"/>
            </a:endParaRPr>
          </a:p>
        </p:txBody>
      </p:sp>
      <p:pic>
        <p:nvPicPr>
          <p:cNvPr id="56" name="Graphic 55">
            <a:extLst>
              <a:ext uri="{FF2B5EF4-FFF2-40B4-BE49-F238E27FC236}">
                <a16:creationId xmlns:a16="http://schemas.microsoft.com/office/drawing/2014/main" id="{9BE14D7E-9198-7616-3297-4B130F8403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29700" y="5029200"/>
            <a:ext cx="228600" cy="228600"/>
          </a:xfrm>
          <a:prstGeom prst="rect">
            <a:avLst/>
          </a:prstGeom>
        </p:spPr>
      </p:pic>
      <p:pic>
        <p:nvPicPr>
          <p:cNvPr id="58" name="Graphic 57">
            <a:extLst>
              <a:ext uri="{FF2B5EF4-FFF2-40B4-BE49-F238E27FC236}">
                <a16:creationId xmlns:a16="http://schemas.microsoft.com/office/drawing/2014/main" id="{97AC5774-66A3-48EE-F839-6AC357B3FA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29700" y="5029200"/>
            <a:ext cx="228600" cy="228600"/>
          </a:xfrm>
          <a:prstGeom prst="rect">
            <a:avLst/>
          </a:prstGeom>
        </p:spPr>
      </p:pic>
      <p:pic>
        <p:nvPicPr>
          <p:cNvPr id="59" name="Graphic 58">
            <a:extLst>
              <a:ext uri="{FF2B5EF4-FFF2-40B4-BE49-F238E27FC236}">
                <a16:creationId xmlns:a16="http://schemas.microsoft.com/office/drawing/2014/main" id="{47A41B8F-9F58-244E-238E-CBCC927B78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60526" y="6835399"/>
            <a:ext cx="727016" cy="727016"/>
          </a:xfrm>
          <a:prstGeom prst="rect">
            <a:avLst/>
          </a:prstGeom>
        </p:spPr>
      </p:pic>
      <p:pic>
        <p:nvPicPr>
          <p:cNvPr id="63" name="Graphic 62">
            <a:extLst>
              <a:ext uri="{FF2B5EF4-FFF2-40B4-BE49-F238E27FC236}">
                <a16:creationId xmlns:a16="http://schemas.microsoft.com/office/drawing/2014/main" id="{D32F17CB-25B6-18BC-FCFA-5DC8662AAC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80990" y="5442753"/>
            <a:ext cx="486088" cy="486088"/>
          </a:xfrm>
          <a:prstGeom prst="rect">
            <a:avLst/>
          </a:prstGeom>
        </p:spPr>
      </p:pic>
      <p:pic>
        <p:nvPicPr>
          <p:cNvPr id="65" name="Graphic 64">
            <a:extLst>
              <a:ext uri="{FF2B5EF4-FFF2-40B4-BE49-F238E27FC236}">
                <a16:creationId xmlns:a16="http://schemas.microsoft.com/office/drawing/2014/main" id="{591D11DE-9F87-4931-E266-85C6F56EA6E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57613" y="5480348"/>
            <a:ext cx="485130" cy="485130"/>
          </a:xfrm>
          <a:prstGeom prst="rect">
            <a:avLst/>
          </a:prstGeom>
        </p:spPr>
      </p:pic>
      <p:pic>
        <p:nvPicPr>
          <p:cNvPr id="67" name="Graphic 66">
            <a:extLst>
              <a:ext uri="{FF2B5EF4-FFF2-40B4-BE49-F238E27FC236}">
                <a16:creationId xmlns:a16="http://schemas.microsoft.com/office/drawing/2014/main" id="{136D9A48-AC5F-CFDA-6A9B-AF0ABA311E3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01200" y="6896100"/>
            <a:ext cx="542568" cy="542568"/>
          </a:xfrm>
          <a:prstGeom prst="rect">
            <a:avLst/>
          </a:prstGeom>
        </p:spPr>
      </p:pic>
    </p:spTree>
    <p:extLst>
      <p:ext uri="{BB962C8B-B14F-4D97-AF65-F5344CB8AC3E}">
        <p14:creationId xmlns:p14="http://schemas.microsoft.com/office/powerpoint/2010/main" val="5154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9AC41-6545-F704-504A-C43F4134D3DB}"/>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78A0B1EC-9509-F562-457D-D331DAD4E4EF}"/>
              </a:ext>
            </a:extLst>
          </p:cNvPr>
          <p:cNvSpPr/>
          <p:nvPr/>
        </p:nvSpPr>
        <p:spPr>
          <a:xfrm>
            <a:off x="-2819400" y="-4838700"/>
            <a:ext cx="28212405" cy="8874084"/>
          </a:xfrm>
          <a:custGeom>
            <a:avLst/>
            <a:gdLst/>
            <a:ahLst/>
            <a:cxnLst/>
            <a:rect l="l" t="t" r="r" b="b"/>
            <a:pathLst>
              <a:path w="28212405" h="8874084">
                <a:moveTo>
                  <a:pt x="0" y="0"/>
                </a:moveTo>
                <a:lnTo>
                  <a:pt x="28212405" y="0"/>
                </a:lnTo>
                <a:lnTo>
                  <a:pt x="28212405" y="8874083"/>
                </a:lnTo>
                <a:lnTo>
                  <a:pt x="0" y="8874083"/>
                </a:lnTo>
                <a:lnTo>
                  <a:pt x="0" y="0"/>
                </a:lnTo>
                <a:close/>
              </a:path>
            </a:pathLst>
          </a:custGeom>
          <a:blipFill dpi="0" rotWithShape="1">
            <a:blip r:embed="rId2">
              <a:alphaModFix amt="15000"/>
              <a:extLst>
                <a:ext uri="{96DAC541-7B7A-43D3-8B79-37D633B846F1}">
                  <asvg:svgBlip xmlns:asvg="http://schemas.microsoft.com/office/drawing/2016/SVG/main" r:embed="rId3"/>
                </a:ext>
              </a:extLst>
            </a:blip>
            <a:srcRect/>
            <a:stretch>
              <a:fillRect/>
            </a:stretch>
          </a:blipFill>
        </p:spPr>
        <p:txBody>
          <a:bodyPr/>
          <a:lstStyle/>
          <a:p>
            <a:endParaRPr lang="en-GB" dirty="0"/>
          </a:p>
        </p:txBody>
      </p:sp>
      <p:sp>
        <p:nvSpPr>
          <p:cNvPr id="32" name="TextBox 31">
            <a:extLst>
              <a:ext uri="{FF2B5EF4-FFF2-40B4-BE49-F238E27FC236}">
                <a16:creationId xmlns:a16="http://schemas.microsoft.com/office/drawing/2014/main" id="{74C08C82-1E20-C2C9-B155-32FE84A9B03C}"/>
              </a:ext>
            </a:extLst>
          </p:cNvPr>
          <p:cNvSpPr txBox="1"/>
          <p:nvPr/>
        </p:nvSpPr>
        <p:spPr>
          <a:xfrm>
            <a:off x="533400" y="495300"/>
            <a:ext cx="6172200" cy="769441"/>
          </a:xfrm>
          <a:prstGeom prst="rect">
            <a:avLst/>
          </a:prstGeom>
          <a:noFill/>
        </p:spPr>
        <p:txBody>
          <a:bodyPr wrap="square" rtlCol="0">
            <a:spAutoFit/>
          </a:bodyPr>
          <a:lstStyle/>
          <a:p>
            <a:r>
              <a:rPr lang="en-US" sz="4400" dirty="0">
                <a:solidFill>
                  <a:srgbClr val="05066D"/>
                </a:solidFill>
                <a:latin typeface="SVN-Poppins SemiBold" panose="00000700000000000000" pitchFamily="2" charset="0"/>
                <a:cs typeface="SVN-Poppins SemiBold" panose="00000700000000000000" pitchFamily="2" charset="0"/>
              </a:rPr>
              <a:t>2. Cơ sở lý thuyết</a:t>
            </a:r>
            <a:endParaRPr lang="en-GB" sz="4400" dirty="0">
              <a:solidFill>
                <a:srgbClr val="05066D"/>
              </a:solidFill>
              <a:latin typeface="SVN-Poppins SemiBold" panose="00000700000000000000" pitchFamily="2" charset="0"/>
              <a:cs typeface="SVN-Poppins SemiBold" panose="00000700000000000000" pitchFamily="2" charset="0"/>
            </a:endParaRPr>
          </a:p>
        </p:txBody>
      </p:sp>
      <p:pic>
        <p:nvPicPr>
          <p:cNvPr id="33" name="Picture 32">
            <a:extLst>
              <a:ext uri="{FF2B5EF4-FFF2-40B4-BE49-F238E27FC236}">
                <a16:creationId xmlns:a16="http://schemas.microsoft.com/office/drawing/2014/main" id="{A109AE82-74D7-7FA4-2867-6104ECFF6F7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34" name="Straight Connector 33">
            <a:extLst>
              <a:ext uri="{FF2B5EF4-FFF2-40B4-BE49-F238E27FC236}">
                <a16:creationId xmlns:a16="http://schemas.microsoft.com/office/drawing/2014/main" id="{25F7741C-3DBA-2099-C707-9DC16842578F}"/>
              </a:ext>
            </a:extLst>
          </p:cNvPr>
          <p:cNvCxnSpPr>
            <a:cxnSpLocks/>
          </p:cNvCxnSpPr>
          <p:nvPr/>
        </p:nvCxnSpPr>
        <p:spPr>
          <a:xfrm>
            <a:off x="5638800" y="876300"/>
            <a:ext cx="10972800"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85D206B-09F7-C57C-D9E1-F7DD037C3C44}"/>
              </a:ext>
            </a:extLst>
          </p:cNvPr>
          <p:cNvSpPr txBox="1"/>
          <p:nvPr/>
        </p:nvSpPr>
        <p:spPr>
          <a:xfrm>
            <a:off x="558800" y="1340643"/>
            <a:ext cx="3260829" cy="523220"/>
          </a:xfrm>
          <a:prstGeom prst="rect">
            <a:avLst/>
          </a:prstGeom>
          <a:noFill/>
        </p:spPr>
        <p:txBody>
          <a:bodyPr wrap="none" rtlCol="0">
            <a:spAutoFit/>
          </a:bodyPr>
          <a:lstStyle/>
          <a:p>
            <a:r>
              <a:rPr lang="en-GB" sz="2800" dirty="0">
                <a:solidFill>
                  <a:srgbClr val="05066D"/>
                </a:solidFill>
                <a:latin typeface="SVN-Poppins SemiBold" panose="00000700000000000000" pitchFamily="2" charset="0"/>
                <a:cs typeface="SVN-Poppins SemiBold" panose="00000700000000000000" pitchFamily="2" charset="0"/>
              </a:rPr>
              <a:t>GitHub Webhook</a:t>
            </a:r>
          </a:p>
        </p:txBody>
      </p:sp>
      <p:sp>
        <p:nvSpPr>
          <p:cNvPr id="2" name="TextBox 1">
            <a:extLst>
              <a:ext uri="{FF2B5EF4-FFF2-40B4-BE49-F238E27FC236}">
                <a16:creationId xmlns:a16="http://schemas.microsoft.com/office/drawing/2014/main" id="{A93B17D3-2805-F1B9-272B-407F8E7DDF2A}"/>
              </a:ext>
            </a:extLst>
          </p:cNvPr>
          <p:cNvSpPr txBox="1"/>
          <p:nvPr/>
        </p:nvSpPr>
        <p:spPr>
          <a:xfrm>
            <a:off x="616801" y="2040248"/>
            <a:ext cx="16991714" cy="1606530"/>
          </a:xfrm>
          <a:prstGeom prst="rect">
            <a:avLst/>
          </a:prstGeom>
        </p:spPr>
        <p:txBody>
          <a:bodyPr wrap="square" lIns="0" tIns="0" rIns="0" bIns="0" rtlCol="0" anchor="t">
            <a:spAutoFit/>
          </a:bodyPr>
          <a:lstStyle/>
          <a:p>
            <a:pPr algn="just">
              <a:lnSpc>
                <a:spcPct val="150000"/>
              </a:lnSpc>
              <a:spcAft>
                <a:spcPts val="1200"/>
              </a:spcAft>
            </a:pP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GitHub</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Webhook</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là một cơ chế tự động gửi dữ liệu từ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GitHub</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đến máy chủ</a:t>
            </a:r>
            <a:r>
              <a:rPr lang="en-GB" sz="2400" dirty="0">
                <a:solidFill>
                  <a:srgbClr val="05066D"/>
                </a:solidFill>
                <a:latin typeface="SVN-Poppins Medium" panose="00000600000000000000" pitchFamily="2" charset="0"/>
                <a:ea typeface="Montserrat"/>
                <a:cs typeface="SVN-Poppins Medium" panose="00000600000000000000" pitchFamily="2" charset="0"/>
                <a:sym typeface="Montserrat"/>
              </a:rPr>
              <a:t> cá nhân</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ngay khi có sự kiện xảy ra trong kho lưu trữ hoặc tổ chức.</a:t>
            </a:r>
            <a:r>
              <a:rPr lang="en-GB" sz="2400" dirty="0">
                <a:solidFill>
                  <a:srgbClr val="05066D"/>
                </a:solidFill>
                <a:latin typeface="SVN-Poppins Medium" panose="00000600000000000000" pitchFamily="2" charset="0"/>
                <a:ea typeface="Montserrat"/>
                <a:cs typeface="SVN-Poppins Medium" panose="00000600000000000000" pitchFamily="2" charset="0"/>
                <a:sym typeface="Montserrat"/>
              </a:rPr>
              <a:t> </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Thay vì phải liên tục gọi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GitHub</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API để kiểm tra,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GitHub</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sẽ chủ động gửi yêu cầu HTTP POST chứa dữ liệu sự kiện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event</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payload</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đến URL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webhook</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a:t>
            </a:r>
            <a:r>
              <a:rPr lang="en-GB" sz="2400" dirty="0">
                <a:solidFill>
                  <a:srgbClr val="05066D"/>
                </a:solidFill>
                <a:latin typeface="SVN-Poppins Medium" panose="00000600000000000000" pitchFamily="2" charset="0"/>
                <a:ea typeface="Montserrat"/>
                <a:cs typeface="SVN-Poppins Medium" panose="00000600000000000000" pitchFamily="2" charset="0"/>
                <a:sym typeface="Montserrat"/>
              </a:rPr>
              <a:t>đã </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cấu hình</a:t>
            </a:r>
            <a:r>
              <a:rPr lang="en-GB" sz="2400" dirty="0">
                <a:solidFill>
                  <a:srgbClr val="05066D"/>
                </a:solidFill>
                <a:latin typeface="SVN-Poppins Medium" panose="00000600000000000000" pitchFamily="2" charset="0"/>
                <a:ea typeface="Montserrat"/>
                <a:cs typeface="SVN-Poppins Medium" panose="00000600000000000000" pitchFamily="2" charset="0"/>
                <a:sym typeface="Montserrat"/>
              </a:rPr>
              <a:t> từ trước</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a:t>
            </a:r>
            <a:endParaRPr lang="en-US" sz="2400" dirty="0">
              <a:solidFill>
                <a:srgbClr val="05066D"/>
              </a:solidFill>
              <a:latin typeface="SVN-Poppins Medium" panose="00000600000000000000" pitchFamily="2" charset="0"/>
              <a:ea typeface="Montserrat"/>
              <a:cs typeface="SVN-Poppins Medium" panose="00000600000000000000" pitchFamily="2" charset="0"/>
              <a:sym typeface="Montserrat"/>
            </a:endParaRPr>
          </a:p>
        </p:txBody>
      </p:sp>
      <p:grpSp>
        <p:nvGrpSpPr>
          <p:cNvPr id="3" name="Group 2">
            <a:extLst>
              <a:ext uri="{FF2B5EF4-FFF2-40B4-BE49-F238E27FC236}">
                <a16:creationId xmlns:a16="http://schemas.microsoft.com/office/drawing/2014/main" id="{7634A8A8-4CF9-4D13-9024-24DC0BF562C5}"/>
              </a:ext>
            </a:extLst>
          </p:cNvPr>
          <p:cNvGrpSpPr/>
          <p:nvPr/>
        </p:nvGrpSpPr>
        <p:grpSpPr>
          <a:xfrm>
            <a:off x="558800" y="9563100"/>
            <a:ext cx="17335431" cy="527711"/>
            <a:chOff x="558800" y="9563100"/>
            <a:chExt cx="17335431" cy="527711"/>
          </a:xfrm>
        </p:grpSpPr>
        <p:sp>
          <p:nvSpPr>
            <p:cNvPr id="4" name="TextBox 3">
              <a:extLst>
                <a:ext uri="{FF2B5EF4-FFF2-40B4-BE49-F238E27FC236}">
                  <a16:creationId xmlns:a16="http://schemas.microsoft.com/office/drawing/2014/main" id="{D26F21DC-4BA6-39C0-0B47-4354111F8D9C}"/>
                </a:ext>
              </a:extLst>
            </p:cNvPr>
            <p:cNvSpPr txBox="1"/>
            <p:nvPr/>
          </p:nvSpPr>
          <p:spPr>
            <a:xfrm>
              <a:off x="558800" y="9714453"/>
              <a:ext cx="12344400" cy="338554"/>
            </a:xfrm>
            <a:prstGeom prst="rect">
              <a:avLst/>
            </a:prstGeom>
            <a:noFill/>
          </p:spPr>
          <p:txBody>
            <a:bodyPr wrap="square">
              <a:spAutoFit/>
            </a:bodyPr>
            <a:lstStyle/>
            <a:p>
              <a:r>
                <a:rPr lang="en-GB" sz="1600" dirty="0">
                  <a:solidFill>
                    <a:srgbClr val="05066D"/>
                  </a:solidFill>
                  <a:latin typeface="SVN-Poppins SemiBold" panose="00000700000000000000" pitchFamily="2" charset="0"/>
                  <a:cs typeface="SVN-Poppins SemiBold" panose="00000700000000000000" pitchFamily="2" charset="0"/>
                </a:rPr>
                <a:t>XÂY DỰNG HỆ THỐNG THEO DÕI DỰ ÁN PHẦN MỀM LÀM VIỆC NHÓM CỦA SINH VIÊN QUA GITHUB ACTION</a:t>
              </a:r>
            </a:p>
          </p:txBody>
        </p:sp>
        <p:cxnSp>
          <p:nvCxnSpPr>
            <p:cNvPr id="5" name="Straight Connector 4">
              <a:extLst>
                <a:ext uri="{FF2B5EF4-FFF2-40B4-BE49-F238E27FC236}">
                  <a16:creationId xmlns:a16="http://schemas.microsoft.com/office/drawing/2014/main" id="{5516986E-9CC9-5C22-10C0-05C628A0BAA5}"/>
                </a:ext>
              </a:extLst>
            </p:cNvPr>
            <p:cNvCxnSpPr>
              <a:cxnSpLocks/>
            </p:cNvCxnSpPr>
            <p:nvPr/>
          </p:nvCxnSpPr>
          <p:spPr>
            <a:xfrm>
              <a:off x="686686" y="9563100"/>
              <a:ext cx="16991714"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08C887-3BB4-D1A5-E1A5-507D7DF958C3}"/>
                </a:ext>
              </a:extLst>
            </p:cNvPr>
            <p:cNvSpPr txBox="1"/>
            <p:nvPr/>
          </p:nvSpPr>
          <p:spPr>
            <a:xfrm>
              <a:off x="17322799" y="9721480"/>
              <a:ext cx="571432" cy="369331"/>
            </a:xfrm>
            <a:prstGeom prst="rect">
              <a:avLst/>
            </a:prstGeom>
            <a:noFill/>
          </p:spPr>
          <p:txBody>
            <a:bodyPr wrap="square">
              <a:spAutoFit/>
            </a:bodyPr>
            <a:lstStyle/>
            <a:p>
              <a:r>
                <a:rPr lang="en-GB" sz="1800" dirty="0">
                  <a:solidFill>
                    <a:srgbClr val="05066D"/>
                  </a:solidFill>
                  <a:latin typeface="SVN-Poppins SemiBold" panose="00000700000000000000" pitchFamily="2" charset="0"/>
                  <a:cs typeface="SVN-Poppins SemiBold" panose="00000700000000000000" pitchFamily="2" charset="0"/>
                </a:rPr>
                <a:t>11</a:t>
              </a:r>
            </a:p>
          </p:txBody>
        </p:sp>
      </p:grpSp>
      <p:pic>
        <p:nvPicPr>
          <p:cNvPr id="16" name="Picture 15" descr="A blue rectangle with black text&#10;&#10;AI-generated content may be incorrect.">
            <a:extLst>
              <a:ext uri="{FF2B5EF4-FFF2-40B4-BE49-F238E27FC236}">
                <a16:creationId xmlns:a16="http://schemas.microsoft.com/office/drawing/2014/main" id="{D6225FA9-5F1E-549B-A442-051ABB5B69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00" y="4637995"/>
            <a:ext cx="16759106" cy="2597777"/>
          </a:xfrm>
          <a:prstGeom prst="rect">
            <a:avLst/>
          </a:prstGeom>
        </p:spPr>
      </p:pic>
    </p:spTree>
    <p:extLst>
      <p:ext uri="{BB962C8B-B14F-4D97-AF65-F5344CB8AC3E}">
        <p14:creationId xmlns:p14="http://schemas.microsoft.com/office/powerpoint/2010/main" val="411316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46B9B-D390-6FED-6093-C12544271D9E}"/>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62B3EA5F-4F41-E6C9-A4A1-84AF51133C49}"/>
              </a:ext>
            </a:extLst>
          </p:cNvPr>
          <p:cNvSpPr/>
          <p:nvPr/>
        </p:nvSpPr>
        <p:spPr>
          <a:xfrm>
            <a:off x="-2819400" y="-4838700"/>
            <a:ext cx="28212405" cy="8874084"/>
          </a:xfrm>
          <a:custGeom>
            <a:avLst/>
            <a:gdLst/>
            <a:ahLst/>
            <a:cxnLst/>
            <a:rect l="l" t="t" r="r" b="b"/>
            <a:pathLst>
              <a:path w="28212405" h="8874084">
                <a:moveTo>
                  <a:pt x="0" y="0"/>
                </a:moveTo>
                <a:lnTo>
                  <a:pt x="28212405" y="0"/>
                </a:lnTo>
                <a:lnTo>
                  <a:pt x="28212405" y="8874083"/>
                </a:lnTo>
                <a:lnTo>
                  <a:pt x="0" y="8874083"/>
                </a:lnTo>
                <a:lnTo>
                  <a:pt x="0" y="0"/>
                </a:lnTo>
                <a:close/>
              </a:path>
            </a:pathLst>
          </a:custGeom>
          <a:blipFill dpi="0" rotWithShape="1">
            <a:blip r:embed="rId2">
              <a:alphaModFix amt="15000"/>
              <a:extLst>
                <a:ext uri="{96DAC541-7B7A-43D3-8B79-37D633B846F1}">
                  <asvg:svgBlip xmlns:asvg="http://schemas.microsoft.com/office/drawing/2016/SVG/main" r:embed="rId3"/>
                </a:ext>
              </a:extLst>
            </a:blip>
            <a:srcRect/>
            <a:stretch>
              <a:fillRect/>
            </a:stretch>
          </a:blipFill>
        </p:spPr>
        <p:txBody>
          <a:bodyPr/>
          <a:lstStyle/>
          <a:p>
            <a:endParaRPr lang="en-GB" dirty="0"/>
          </a:p>
        </p:txBody>
      </p:sp>
      <p:sp>
        <p:nvSpPr>
          <p:cNvPr id="32" name="TextBox 31">
            <a:extLst>
              <a:ext uri="{FF2B5EF4-FFF2-40B4-BE49-F238E27FC236}">
                <a16:creationId xmlns:a16="http://schemas.microsoft.com/office/drawing/2014/main" id="{0016F288-A2E4-44BF-DE82-1EBA0A1E3B70}"/>
              </a:ext>
            </a:extLst>
          </p:cNvPr>
          <p:cNvSpPr txBox="1"/>
          <p:nvPr/>
        </p:nvSpPr>
        <p:spPr>
          <a:xfrm>
            <a:off x="533400" y="495300"/>
            <a:ext cx="6172200" cy="769441"/>
          </a:xfrm>
          <a:prstGeom prst="rect">
            <a:avLst/>
          </a:prstGeom>
          <a:noFill/>
        </p:spPr>
        <p:txBody>
          <a:bodyPr wrap="square" rtlCol="0">
            <a:spAutoFit/>
          </a:bodyPr>
          <a:lstStyle/>
          <a:p>
            <a:r>
              <a:rPr lang="en-US" sz="4400" dirty="0">
                <a:solidFill>
                  <a:srgbClr val="05066D"/>
                </a:solidFill>
                <a:latin typeface="SVN-Poppins SemiBold" panose="00000700000000000000" pitchFamily="2" charset="0"/>
                <a:cs typeface="SVN-Poppins SemiBold" panose="00000700000000000000" pitchFamily="2" charset="0"/>
              </a:rPr>
              <a:t>2. Cơ sở lý thuyết</a:t>
            </a:r>
            <a:endParaRPr lang="en-GB" sz="4400" dirty="0">
              <a:solidFill>
                <a:srgbClr val="05066D"/>
              </a:solidFill>
              <a:latin typeface="SVN-Poppins SemiBold" panose="00000700000000000000" pitchFamily="2" charset="0"/>
              <a:cs typeface="SVN-Poppins SemiBold" panose="00000700000000000000" pitchFamily="2" charset="0"/>
            </a:endParaRPr>
          </a:p>
        </p:txBody>
      </p:sp>
      <p:pic>
        <p:nvPicPr>
          <p:cNvPr id="33" name="Picture 32">
            <a:extLst>
              <a:ext uri="{FF2B5EF4-FFF2-40B4-BE49-F238E27FC236}">
                <a16:creationId xmlns:a16="http://schemas.microsoft.com/office/drawing/2014/main" id="{E1D2FDE8-F041-3526-AF3F-2D96E61ED6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34" name="Straight Connector 33">
            <a:extLst>
              <a:ext uri="{FF2B5EF4-FFF2-40B4-BE49-F238E27FC236}">
                <a16:creationId xmlns:a16="http://schemas.microsoft.com/office/drawing/2014/main" id="{3556DDA7-479F-2043-6567-C4CA4F6B38D6}"/>
              </a:ext>
            </a:extLst>
          </p:cNvPr>
          <p:cNvCxnSpPr>
            <a:cxnSpLocks/>
          </p:cNvCxnSpPr>
          <p:nvPr/>
        </p:nvCxnSpPr>
        <p:spPr>
          <a:xfrm>
            <a:off x="5638800" y="876300"/>
            <a:ext cx="10972800"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47777DF-5AE9-16B0-A698-F642D5F78CA4}"/>
              </a:ext>
            </a:extLst>
          </p:cNvPr>
          <p:cNvSpPr txBox="1"/>
          <p:nvPr/>
        </p:nvSpPr>
        <p:spPr>
          <a:xfrm>
            <a:off x="558800" y="1340643"/>
            <a:ext cx="6165470" cy="523220"/>
          </a:xfrm>
          <a:prstGeom prst="rect">
            <a:avLst/>
          </a:prstGeom>
          <a:noFill/>
        </p:spPr>
        <p:txBody>
          <a:bodyPr wrap="none" rtlCol="0">
            <a:spAutoFit/>
          </a:bodyPr>
          <a:lstStyle/>
          <a:p>
            <a:r>
              <a:rPr lang="en-GB" sz="2800" dirty="0">
                <a:solidFill>
                  <a:srgbClr val="05066D"/>
                </a:solidFill>
                <a:latin typeface="SVN-Poppins SemiBold" panose="00000700000000000000" pitchFamily="2" charset="0"/>
                <a:cs typeface="SVN-Poppins SemiBold" panose="00000700000000000000" pitchFamily="2" charset="0"/>
              </a:rPr>
              <a:t>Các công cụ đánh giá mã nguồn</a:t>
            </a:r>
          </a:p>
        </p:txBody>
      </p:sp>
      <p:grpSp>
        <p:nvGrpSpPr>
          <p:cNvPr id="3" name="Group 2">
            <a:extLst>
              <a:ext uri="{FF2B5EF4-FFF2-40B4-BE49-F238E27FC236}">
                <a16:creationId xmlns:a16="http://schemas.microsoft.com/office/drawing/2014/main" id="{F1A7CB6C-B3D0-2D97-C656-F1C5DA594021}"/>
              </a:ext>
            </a:extLst>
          </p:cNvPr>
          <p:cNvGrpSpPr/>
          <p:nvPr/>
        </p:nvGrpSpPr>
        <p:grpSpPr>
          <a:xfrm>
            <a:off x="558800" y="9563100"/>
            <a:ext cx="17335431" cy="527711"/>
            <a:chOff x="558800" y="9563100"/>
            <a:chExt cx="17335431" cy="527711"/>
          </a:xfrm>
        </p:grpSpPr>
        <p:sp>
          <p:nvSpPr>
            <p:cNvPr id="4" name="TextBox 3">
              <a:extLst>
                <a:ext uri="{FF2B5EF4-FFF2-40B4-BE49-F238E27FC236}">
                  <a16:creationId xmlns:a16="http://schemas.microsoft.com/office/drawing/2014/main" id="{A6100AED-3167-8050-8890-7CB10B141A04}"/>
                </a:ext>
              </a:extLst>
            </p:cNvPr>
            <p:cNvSpPr txBox="1"/>
            <p:nvPr/>
          </p:nvSpPr>
          <p:spPr>
            <a:xfrm>
              <a:off x="558800" y="9714453"/>
              <a:ext cx="12344400" cy="338554"/>
            </a:xfrm>
            <a:prstGeom prst="rect">
              <a:avLst/>
            </a:prstGeom>
            <a:noFill/>
          </p:spPr>
          <p:txBody>
            <a:bodyPr wrap="square">
              <a:spAutoFit/>
            </a:bodyPr>
            <a:lstStyle/>
            <a:p>
              <a:r>
                <a:rPr lang="en-GB" sz="1600" dirty="0">
                  <a:solidFill>
                    <a:srgbClr val="05066D"/>
                  </a:solidFill>
                  <a:latin typeface="SVN-Poppins SemiBold" panose="00000700000000000000" pitchFamily="2" charset="0"/>
                  <a:cs typeface="SVN-Poppins SemiBold" panose="00000700000000000000" pitchFamily="2" charset="0"/>
                </a:rPr>
                <a:t>XÂY DỰNG HỆ THỐNG THEO DÕI DỰ ÁN PHẦN MỀM LÀM VIỆC NHÓM CỦA SINH VIÊN QUA GITHUB ACTION</a:t>
              </a:r>
            </a:p>
          </p:txBody>
        </p:sp>
        <p:cxnSp>
          <p:nvCxnSpPr>
            <p:cNvPr id="5" name="Straight Connector 4">
              <a:extLst>
                <a:ext uri="{FF2B5EF4-FFF2-40B4-BE49-F238E27FC236}">
                  <a16:creationId xmlns:a16="http://schemas.microsoft.com/office/drawing/2014/main" id="{F8274834-91CB-77D2-2A82-C132F9F1C7EC}"/>
                </a:ext>
              </a:extLst>
            </p:cNvPr>
            <p:cNvCxnSpPr>
              <a:cxnSpLocks/>
            </p:cNvCxnSpPr>
            <p:nvPr/>
          </p:nvCxnSpPr>
          <p:spPr>
            <a:xfrm>
              <a:off x="686686" y="9563100"/>
              <a:ext cx="16991714"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8BC61C2-14C3-6576-2D74-09C904BE7943}"/>
                </a:ext>
              </a:extLst>
            </p:cNvPr>
            <p:cNvSpPr txBox="1"/>
            <p:nvPr/>
          </p:nvSpPr>
          <p:spPr>
            <a:xfrm>
              <a:off x="17322799" y="9721480"/>
              <a:ext cx="571432" cy="369331"/>
            </a:xfrm>
            <a:prstGeom prst="rect">
              <a:avLst/>
            </a:prstGeom>
            <a:noFill/>
          </p:spPr>
          <p:txBody>
            <a:bodyPr wrap="square">
              <a:spAutoFit/>
            </a:bodyPr>
            <a:lstStyle/>
            <a:p>
              <a:r>
                <a:rPr lang="en-GB" sz="1800" dirty="0">
                  <a:solidFill>
                    <a:srgbClr val="05066D"/>
                  </a:solidFill>
                  <a:latin typeface="SVN-Poppins SemiBold" panose="00000700000000000000" pitchFamily="2" charset="0"/>
                  <a:cs typeface="SVN-Poppins SemiBold" panose="00000700000000000000" pitchFamily="2" charset="0"/>
                </a:rPr>
                <a:t>12</a:t>
              </a:r>
            </a:p>
          </p:txBody>
        </p:sp>
      </p:grpSp>
      <p:pic>
        <p:nvPicPr>
          <p:cNvPr id="41" name="Picture 40" descr="A white circle on a blue background&#10;&#10;AI-generated content may be incorrect.">
            <a:extLst>
              <a:ext uri="{FF2B5EF4-FFF2-40B4-BE49-F238E27FC236}">
                <a16:creationId xmlns:a16="http://schemas.microsoft.com/office/drawing/2014/main" id="{5C53B389-197B-FA57-97B6-9CCE620DE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9226" y="1822560"/>
            <a:ext cx="1333500" cy="1333500"/>
          </a:xfrm>
          <a:prstGeom prst="rect">
            <a:avLst/>
          </a:prstGeom>
        </p:spPr>
      </p:pic>
      <p:pic>
        <p:nvPicPr>
          <p:cNvPr id="43" name="Picture 42" descr="A logo with orange circles&#10;&#10;AI-generated content may be incorrect.">
            <a:extLst>
              <a:ext uri="{FF2B5EF4-FFF2-40B4-BE49-F238E27FC236}">
                <a16:creationId xmlns:a16="http://schemas.microsoft.com/office/drawing/2014/main" id="{59CE43E1-5649-0A70-66C2-6D53E53F81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7700" y="3820407"/>
            <a:ext cx="1752600" cy="1752600"/>
          </a:xfrm>
          <a:prstGeom prst="rect">
            <a:avLst/>
          </a:prstGeom>
        </p:spPr>
      </p:pic>
      <p:pic>
        <p:nvPicPr>
          <p:cNvPr id="45" name="Picture 44" descr="A blue hexagon with black lines&#10;&#10;AI-generated content may be incorrect.">
            <a:extLst>
              <a:ext uri="{FF2B5EF4-FFF2-40B4-BE49-F238E27FC236}">
                <a16:creationId xmlns:a16="http://schemas.microsoft.com/office/drawing/2014/main" id="{6AB1917A-0697-FBE3-6B5D-BB6E878D672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06541" y="4537987"/>
            <a:ext cx="1676400" cy="1475232"/>
          </a:xfrm>
          <a:prstGeom prst="rect">
            <a:avLst/>
          </a:prstGeom>
        </p:spPr>
      </p:pic>
      <p:pic>
        <p:nvPicPr>
          <p:cNvPr id="47" name="Picture 46" descr="A blue rectangle with white text&#10;&#10;AI-generated content may be incorrect.">
            <a:extLst>
              <a:ext uri="{FF2B5EF4-FFF2-40B4-BE49-F238E27FC236}">
                <a16:creationId xmlns:a16="http://schemas.microsoft.com/office/drawing/2014/main" id="{233CC602-F4C1-0855-5D49-D22F7BCE44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3893" y="6667841"/>
            <a:ext cx="1257300" cy="1257300"/>
          </a:xfrm>
          <a:prstGeom prst="rect">
            <a:avLst/>
          </a:prstGeom>
        </p:spPr>
      </p:pic>
      <p:pic>
        <p:nvPicPr>
          <p:cNvPr id="50" name="Picture 49" descr="A green letter with a check mark in the middle of a black background&#10;&#10;AI-generated content may be incorrect.">
            <a:extLst>
              <a:ext uri="{FF2B5EF4-FFF2-40B4-BE49-F238E27FC236}">
                <a16:creationId xmlns:a16="http://schemas.microsoft.com/office/drawing/2014/main" id="{21A7261E-4863-A57D-D9E3-A14C98493C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99791" y="4537987"/>
            <a:ext cx="1447801" cy="1447801"/>
          </a:xfrm>
          <a:prstGeom prst="rect">
            <a:avLst/>
          </a:prstGeom>
        </p:spPr>
      </p:pic>
      <p:sp>
        <p:nvSpPr>
          <p:cNvPr id="51" name="TextBox 50">
            <a:extLst>
              <a:ext uri="{FF2B5EF4-FFF2-40B4-BE49-F238E27FC236}">
                <a16:creationId xmlns:a16="http://schemas.microsoft.com/office/drawing/2014/main" id="{F807C054-AE33-C498-634C-86FFA51A8DCF}"/>
              </a:ext>
            </a:extLst>
          </p:cNvPr>
          <p:cNvSpPr txBox="1"/>
          <p:nvPr/>
        </p:nvSpPr>
        <p:spPr>
          <a:xfrm>
            <a:off x="8028149" y="5430173"/>
            <a:ext cx="2231701" cy="830997"/>
          </a:xfrm>
          <a:prstGeom prst="rect">
            <a:avLst/>
          </a:prstGeom>
          <a:noFill/>
        </p:spPr>
        <p:txBody>
          <a:bodyPr wrap="none" rtlCol="0">
            <a:spAutoFit/>
          </a:bodyPr>
          <a:lstStyle/>
          <a:p>
            <a:pPr algn="ctr"/>
            <a:r>
              <a:rPr lang="en-GB" sz="2400" dirty="0">
                <a:latin typeface="SVN-Poppins" panose="00000500000000000000" pitchFamily="2" charset="0"/>
                <a:cs typeface="SVN-Poppins" panose="00000500000000000000" pitchFamily="2" charset="0"/>
              </a:rPr>
              <a:t>SonarQube / </a:t>
            </a:r>
          </a:p>
          <a:p>
            <a:pPr algn="ctr"/>
            <a:r>
              <a:rPr lang="en-GB" sz="2400" dirty="0" err="1">
                <a:latin typeface="SVN-Poppins" panose="00000500000000000000" pitchFamily="2" charset="0"/>
                <a:cs typeface="SVN-Poppins" panose="00000500000000000000" pitchFamily="2" charset="0"/>
              </a:rPr>
              <a:t>SonarCloud</a:t>
            </a:r>
            <a:endParaRPr lang="en-GB" sz="2400" dirty="0">
              <a:latin typeface="SVN-Poppins" panose="00000500000000000000" pitchFamily="2" charset="0"/>
              <a:cs typeface="SVN-Poppins" panose="00000500000000000000" pitchFamily="2" charset="0"/>
            </a:endParaRPr>
          </a:p>
        </p:txBody>
      </p:sp>
      <p:sp>
        <p:nvSpPr>
          <p:cNvPr id="52" name="TextBox 51">
            <a:extLst>
              <a:ext uri="{FF2B5EF4-FFF2-40B4-BE49-F238E27FC236}">
                <a16:creationId xmlns:a16="http://schemas.microsoft.com/office/drawing/2014/main" id="{F3F3782F-5E1A-9614-BAC1-994DDF59494B}"/>
              </a:ext>
            </a:extLst>
          </p:cNvPr>
          <p:cNvSpPr txBox="1"/>
          <p:nvPr/>
        </p:nvSpPr>
        <p:spPr>
          <a:xfrm>
            <a:off x="8437707" y="3178210"/>
            <a:ext cx="1396537" cy="461665"/>
          </a:xfrm>
          <a:prstGeom prst="rect">
            <a:avLst/>
          </a:prstGeom>
          <a:noFill/>
        </p:spPr>
        <p:txBody>
          <a:bodyPr wrap="none" rtlCol="0">
            <a:spAutoFit/>
          </a:bodyPr>
          <a:lstStyle/>
          <a:p>
            <a:pPr algn="ctr"/>
            <a:r>
              <a:rPr lang="en-GB" sz="2400" dirty="0" err="1">
                <a:latin typeface="SVN-Poppins" panose="00000500000000000000" pitchFamily="2" charset="0"/>
                <a:cs typeface="SVN-Poppins" panose="00000500000000000000" pitchFamily="2" charset="0"/>
              </a:rPr>
              <a:t>Codacy</a:t>
            </a:r>
            <a:endParaRPr lang="en-GB" sz="2400" dirty="0">
              <a:latin typeface="SVN-Poppins" panose="00000500000000000000" pitchFamily="2" charset="0"/>
              <a:cs typeface="SVN-Poppins" panose="00000500000000000000" pitchFamily="2" charset="0"/>
            </a:endParaRPr>
          </a:p>
        </p:txBody>
      </p:sp>
      <p:sp>
        <p:nvSpPr>
          <p:cNvPr id="53" name="TextBox 52">
            <a:extLst>
              <a:ext uri="{FF2B5EF4-FFF2-40B4-BE49-F238E27FC236}">
                <a16:creationId xmlns:a16="http://schemas.microsoft.com/office/drawing/2014/main" id="{575C63C8-F421-8E11-1311-377BF5DF6BBF}"/>
              </a:ext>
            </a:extLst>
          </p:cNvPr>
          <p:cNvSpPr txBox="1"/>
          <p:nvPr/>
        </p:nvSpPr>
        <p:spPr>
          <a:xfrm>
            <a:off x="11506200" y="6030337"/>
            <a:ext cx="1040670" cy="461665"/>
          </a:xfrm>
          <a:prstGeom prst="rect">
            <a:avLst/>
          </a:prstGeom>
          <a:noFill/>
        </p:spPr>
        <p:txBody>
          <a:bodyPr wrap="none" rtlCol="0">
            <a:spAutoFit/>
          </a:bodyPr>
          <a:lstStyle/>
          <a:p>
            <a:pPr algn="ctr"/>
            <a:r>
              <a:rPr lang="en-GB" sz="2400" dirty="0" err="1">
                <a:latin typeface="SVN-Poppins" panose="00000500000000000000" pitchFamily="2" charset="0"/>
                <a:cs typeface="SVN-Poppins" panose="00000500000000000000" pitchFamily="2" charset="0"/>
              </a:rPr>
              <a:t>ESLint</a:t>
            </a:r>
            <a:endParaRPr lang="en-GB" sz="2400" dirty="0">
              <a:latin typeface="SVN-Poppins" panose="00000500000000000000" pitchFamily="2" charset="0"/>
              <a:cs typeface="SVN-Poppins" panose="00000500000000000000" pitchFamily="2" charset="0"/>
            </a:endParaRPr>
          </a:p>
        </p:txBody>
      </p:sp>
      <p:sp>
        <p:nvSpPr>
          <p:cNvPr id="54" name="TextBox 53">
            <a:extLst>
              <a:ext uri="{FF2B5EF4-FFF2-40B4-BE49-F238E27FC236}">
                <a16:creationId xmlns:a16="http://schemas.microsoft.com/office/drawing/2014/main" id="{5E58DC21-BE0B-C325-95EE-1C7387D44B8B}"/>
              </a:ext>
            </a:extLst>
          </p:cNvPr>
          <p:cNvSpPr txBox="1"/>
          <p:nvPr/>
        </p:nvSpPr>
        <p:spPr>
          <a:xfrm>
            <a:off x="6001141" y="6031339"/>
            <a:ext cx="845103" cy="461665"/>
          </a:xfrm>
          <a:prstGeom prst="rect">
            <a:avLst/>
          </a:prstGeom>
          <a:noFill/>
        </p:spPr>
        <p:txBody>
          <a:bodyPr wrap="none" rtlCol="0">
            <a:spAutoFit/>
          </a:bodyPr>
          <a:lstStyle/>
          <a:p>
            <a:pPr algn="ctr"/>
            <a:r>
              <a:rPr lang="en-GB" sz="2400" dirty="0">
                <a:latin typeface="SVN-Poppins" panose="00000500000000000000" pitchFamily="2" charset="0"/>
                <a:cs typeface="SVN-Poppins" panose="00000500000000000000" pitchFamily="2" charset="0"/>
              </a:rPr>
              <a:t>PMD</a:t>
            </a:r>
          </a:p>
        </p:txBody>
      </p:sp>
      <p:sp>
        <p:nvSpPr>
          <p:cNvPr id="59" name="TextBox 58">
            <a:extLst>
              <a:ext uri="{FF2B5EF4-FFF2-40B4-BE49-F238E27FC236}">
                <a16:creationId xmlns:a16="http://schemas.microsoft.com/office/drawing/2014/main" id="{6FAEADE4-A7CF-1618-7378-8E07184266AD}"/>
              </a:ext>
            </a:extLst>
          </p:cNvPr>
          <p:cNvSpPr txBox="1"/>
          <p:nvPr/>
        </p:nvSpPr>
        <p:spPr>
          <a:xfrm>
            <a:off x="8507769" y="7942074"/>
            <a:ext cx="1393330" cy="461665"/>
          </a:xfrm>
          <a:prstGeom prst="rect">
            <a:avLst/>
          </a:prstGeom>
          <a:noFill/>
        </p:spPr>
        <p:txBody>
          <a:bodyPr wrap="none" rtlCol="0">
            <a:spAutoFit/>
          </a:bodyPr>
          <a:lstStyle/>
          <a:p>
            <a:pPr algn="ctr"/>
            <a:r>
              <a:rPr lang="en-GB" sz="2400" dirty="0" err="1">
                <a:latin typeface="SVN-Poppins" panose="00000500000000000000" pitchFamily="2" charset="0"/>
                <a:cs typeface="SVN-Poppins" panose="00000500000000000000" pitchFamily="2" charset="0"/>
              </a:rPr>
              <a:t>CodeQL</a:t>
            </a:r>
            <a:endParaRPr lang="en-GB" sz="2400" dirty="0">
              <a:latin typeface="SVN-Poppins" panose="00000500000000000000" pitchFamily="2" charset="0"/>
              <a:cs typeface="SVN-Poppins" panose="00000500000000000000" pitchFamily="2" charset="0"/>
            </a:endParaRPr>
          </a:p>
        </p:txBody>
      </p:sp>
    </p:spTree>
    <p:extLst>
      <p:ext uri="{BB962C8B-B14F-4D97-AF65-F5344CB8AC3E}">
        <p14:creationId xmlns:p14="http://schemas.microsoft.com/office/powerpoint/2010/main" val="76772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0AEC2-3578-792D-F27A-7DD72D1F50F8}"/>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2FA12526-04B3-949A-7A01-5E99613063F6}"/>
              </a:ext>
            </a:extLst>
          </p:cNvPr>
          <p:cNvSpPr/>
          <p:nvPr/>
        </p:nvSpPr>
        <p:spPr>
          <a:xfrm>
            <a:off x="-2819400" y="-4838700"/>
            <a:ext cx="28212405" cy="8874084"/>
          </a:xfrm>
          <a:custGeom>
            <a:avLst/>
            <a:gdLst/>
            <a:ahLst/>
            <a:cxnLst/>
            <a:rect l="l" t="t" r="r" b="b"/>
            <a:pathLst>
              <a:path w="28212405" h="8874084">
                <a:moveTo>
                  <a:pt x="0" y="0"/>
                </a:moveTo>
                <a:lnTo>
                  <a:pt x="28212405" y="0"/>
                </a:lnTo>
                <a:lnTo>
                  <a:pt x="28212405" y="8874083"/>
                </a:lnTo>
                <a:lnTo>
                  <a:pt x="0" y="8874083"/>
                </a:lnTo>
                <a:lnTo>
                  <a:pt x="0" y="0"/>
                </a:lnTo>
                <a:close/>
              </a:path>
            </a:pathLst>
          </a:custGeom>
          <a:blipFill dpi="0" rotWithShape="1">
            <a:blip r:embed="rId2">
              <a:alphaModFix amt="15000"/>
              <a:extLst>
                <a:ext uri="{96DAC541-7B7A-43D3-8B79-37D633B846F1}">
                  <asvg:svgBlip xmlns:asvg="http://schemas.microsoft.com/office/drawing/2016/SVG/main" r:embed="rId3"/>
                </a:ext>
              </a:extLst>
            </a:blip>
            <a:srcRect/>
            <a:stretch>
              <a:fillRect/>
            </a:stretch>
          </a:blipFill>
        </p:spPr>
        <p:txBody>
          <a:bodyPr/>
          <a:lstStyle/>
          <a:p>
            <a:endParaRPr lang="en-GB" dirty="0"/>
          </a:p>
        </p:txBody>
      </p:sp>
      <p:sp>
        <p:nvSpPr>
          <p:cNvPr id="13" name="Rectangle: Rounded Corners 12">
            <a:extLst>
              <a:ext uri="{FF2B5EF4-FFF2-40B4-BE49-F238E27FC236}">
                <a16:creationId xmlns:a16="http://schemas.microsoft.com/office/drawing/2014/main" id="{87F7D4DD-16B6-4B4B-3A15-8622538305B1}"/>
              </a:ext>
            </a:extLst>
          </p:cNvPr>
          <p:cNvSpPr/>
          <p:nvPr/>
        </p:nvSpPr>
        <p:spPr>
          <a:xfrm>
            <a:off x="686686" y="1855673"/>
            <a:ext cx="16991714" cy="7513710"/>
          </a:xfrm>
          <a:prstGeom prst="roundRect">
            <a:avLst>
              <a:gd name="adj" fmla="val 1057"/>
            </a:avLst>
          </a:prstGeom>
          <a:solidFill>
            <a:srgbClr val="E6EEFD"/>
          </a:solidFill>
          <a:ln>
            <a:noFill/>
          </a:ln>
          <a:effectLst>
            <a:outerShdw blurRad="304800" dist="889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5066D"/>
              </a:solidFill>
              <a:latin typeface="SVN-Poppins" panose="00000500000000000000" pitchFamily="2" charset="0"/>
              <a:cs typeface="SVN-Poppins" panose="00000500000000000000" pitchFamily="2" charset="0"/>
            </a:endParaRPr>
          </a:p>
        </p:txBody>
      </p:sp>
      <p:sp>
        <p:nvSpPr>
          <p:cNvPr id="2" name="Rectangle 1">
            <a:extLst>
              <a:ext uri="{FF2B5EF4-FFF2-40B4-BE49-F238E27FC236}">
                <a16:creationId xmlns:a16="http://schemas.microsoft.com/office/drawing/2014/main" id="{2E5B93CE-A1CA-9394-70C3-BB6C1ED28740}"/>
              </a:ext>
            </a:extLst>
          </p:cNvPr>
          <p:cNvSpPr/>
          <p:nvPr/>
        </p:nvSpPr>
        <p:spPr>
          <a:xfrm>
            <a:off x="-16485364" y="2639529"/>
            <a:ext cx="15621000" cy="1219412"/>
          </a:xfrm>
          <a:prstGeom prst="rect">
            <a:avLst/>
          </a:prstGeom>
          <a:solidFill>
            <a:srgbClr val="B7CD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6A66BEA2-8279-1FBA-055D-E0D0ED929FDE}"/>
              </a:ext>
            </a:extLst>
          </p:cNvPr>
          <p:cNvSpPr txBox="1"/>
          <p:nvPr/>
        </p:nvSpPr>
        <p:spPr>
          <a:xfrm>
            <a:off x="533400" y="495300"/>
            <a:ext cx="6172200" cy="769441"/>
          </a:xfrm>
          <a:prstGeom prst="rect">
            <a:avLst/>
          </a:prstGeom>
          <a:noFill/>
        </p:spPr>
        <p:txBody>
          <a:bodyPr wrap="square" rtlCol="0">
            <a:spAutoFit/>
          </a:bodyPr>
          <a:lstStyle/>
          <a:p>
            <a:r>
              <a:rPr lang="en-US" sz="4400" dirty="0">
                <a:solidFill>
                  <a:srgbClr val="05066D"/>
                </a:solidFill>
                <a:latin typeface="SVN-Poppins SemiBold" panose="00000700000000000000" pitchFamily="2" charset="0"/>
                <a:cs typeface="SVN-Poppins SemiBold" panose="00000700000000000000" pitchFamily="2" charset="0"/>
              </a:rPr>
              <a:t>2. Cơ sở lý thuyết</a:t>
            </a:r>
            <a:endParaRPr lang="en-GB" sz="4400" dirty="0">
              <a:solidFill>
                <a:srgbClr val="05066D"/>
              </a:solidFill>
              <a:latin typeface="SVN-Poppins SemiBold" panose="00000700000000000000" pitchFamily="2" charset="0"/>
              <a:cs typeface="SVN-Poppins SemiBold" panose="00000700000000000000" pitchFamily="2" charset="0"/>
            </a:endParaRPr>
          </a:p>
        </p:txBody>
      </p:sp>
      <p:pic>
        <p:nvPicPr>
          <p:cNvPr id="33" name="Picture 32">
            <a:extLst>
              <a:ext uri="{FF2B5EF4-FFF2-40B4-BE49-F238E27FC236}">
                <a16:creationId xmlns:a16="http://schemas.microsoft.com/office/drawing/2014/main" id="{21D3BACE-C799-4E78-3EB3-2103D0FF4A2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34" name="Straight Connector 33">
            <a:extLst>
              <a:ext uri="{FF2B5EF4-FFF2-40B4-BE49-F238E27FC236}">
                <a16:creationId xmlns:a16="http://schemas.microsoft.com/office/drawing/2014/main" id="{699ACEE0-B352-F574-22D0-49A94F07FDFC}"/>
              </a:ext>
            </a:extLst>
          </p:cNvPr>
          <p:cNvCxnSpPr>
            <a:cxnSpLocks/>
          </p:cNvCxnSpPr>
          <p:nvPr/>
        </p:nvCxnSpPr>
        <p:spPr>
          <a:xfrm>
            <a:off x="5638800" y="876300"/>
            <a:ext cx="10972800"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A93E690-132D-2228-2F1B-86F3F04EFF1D}"/>
              </a:ext>
            </a:extLst>
          </p:cNvPr>
          <p:cNvSpPr txBox="1"/>
          <p:nvPr/>
        </p:nvSpPr>
        <p:spPr>
          <a:xfrm>
            <a:off x="558800" y="1181100"/>
            <a:ext cx="6165470" cy="523220"/>
          </a:xfrm>
          <a:prstGeom prst="rect">
            <a:avLst/>
          </a:prstGeom>
          <a:noFill/>
        </p:spPr>
        <p:txBody>
          <a:bodyPr wrap="none" rtlCol="0">
            <a:spAutoFit/>
          </a:bodyPr>
          <a:lstStyle/>
          <a:p>
            <a:r>
              <a:rPr lang="en-GB" sz="2800" dirty="0">
                <a:solidFill>
                  <a:srgbClr val="05066D"/>
                </a:solidFill>
                <a:latin typeface="SVN-Poppins SemiBold" panose="00000700000000000000" pitchFamily="2" charset="0"/>
                <a:cs typeface="SVN-Poppins SemiBold" panose="00000700000000000000" pitchFamily="2" charset="0"/>
              </a:rPr>
              <a:t>Các công cụ đánh giá mã nguồn</a:t>
            </a:r>
          </a:p>
        </p:txBody>
      </p:sp>
      <p:grpSp>
        <p:nvGrpSpPr>
          <p:cNvPr id="3" name="Group 2">
            <a:extLst>
              <a:ext uri="{FF2B5EF4-FFF2-40B4-BE49-F238E27FC236}">
                <a16:creationId xmlns:a16="http://schemas.microsoft.com/office/drawing/2014/main" id="{0595CED6-EAA4-8920-209A-75E923DCC52C}"/>
              </a:ext>
            </a:extLst>
          </p:cNvPr>
          <p:cNvGrpSpPr/>
          <p:nvPr/>
        </p:nvGrpSpPr>
        <p:grpSpPr>
          <a:xfrm>
            <a:off x="558800" y="9563100"/>
            <a:ext cx="17335431" cy="527711"/>
            <a:chOff x="558800" y="9563100"/>
            <a:chExt cx="17335431" cy="527711"/>
          </a:xfrm>
        </p:grpSpPr>
        <p:sp>
          <p:nvSpPr>
            <p:cNvPr id="4" name="TextBox 3">
              <a:extLst>
                <a:ext uri="{FF2B5EF4-FFF2-40B4-BE49-F238E27FC236}">
                  <a16:creationId xmlns:a16="http://schemas.microsoft.com/office/drawing/2014/main" id="{23311374-287F-5A32-F62E-C311F992A5BD}"/>
                </a:ext>
              </a:extLst>
            </p:cNvPr>
            <p:cNvSpPr txBox="1"/>
            <p:nvPr/>
          </p:nvSpPr>
          <p:spPr>
            <a:xfrm>
              <a:off x="558800" y="9714453"/>
              <a:ext cx="12344400" cy="338554"/>
            </a:xfrm>
            <a:prstGeom prst="rect">
              <a:avLst/>
            </a:prstGeom>
            <a:noFill/>
          </p:spPr>
          <p:txBody>
            <a:bodyPr wrap="square">
              <a:spAutoFit/>
            </a:bodyPr>
            <a:lstStyle/>
            <a:p>
              <a:r>
                <a:rPr lang="en-GB" sz="1600" dirty="0">
                  <a:solidFill>
                    <a:srgbClr val="05066D"/>
                  </a:solidFill>
                  <a:latin typeface="SVN-Poppins SemiBold" panose="00000700000000000000" pitchFamily="2" charset="0"/>
                  <a:cs typeface="SVN-Poppins SemiBold" panose="00000700000000000000" pitchFamily="2" charset="0"/>
                </a:rPr>
                <a:t>XÂY DỰNG HỆ THỐNG THEO DÕI DỰ ÁN PHẦN MỀM LÀM VIỆC NHÓM CỦA SINH VIÊN QUA GITHUB ACTION</a:t>
              </a:r>
            </a:p>
          </p:txBody>
        </p:sp>
        <p:cxnSp>
          <p:nvCxnSpPr>
            <p:cNvPr id="5" name="Straight Connector 4">
              <a:extLst>
                <a:ext uri="{FF2B5EF4-FFF2-40B4-BE49-F238E27FC236}">
                  <a16:creationId xmlns:a16="http://schemas.microsoft.com/office/drawing/2014/main" id="{88EE1118-92AB-2779-7C4B-1588C0512250}"/>
                </a:ext>
              </a:extLst>
            </p:cNvPr>
            <p:cNvCxnSpPr>
              <a:cxnSpLocks/>
            </p:cNvCxnSpPr>
            <p:nvPr/>
          </p:nvCxnSpPr>
          <p:spPr>
            <a:xfrm>
              <a:off x="686686" y="9563100"/>
              <a:ext cx="16991714"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143AE0E-9DFE-791B-4672-D092A224F67F}"/>
                </a:ext>
              </a:extLst>
            </p:cNvPr>
            <p:cNvSpPr txBox="1"/>
            <p:nvPr/>
          </p:nvSpPr>
          <p:spPr>
            <a:xfrm>
              <a:off x="17322799" y="9721480"/>
              <a:ext cx="571432" cy="369331"/>
            </a:xfrm>
            <a:prstGeom prst="rect">
              <a:avLst/>
            </a:prstGeom>
            <a:noFill/>
          </p:spPr>
          <p:txBody>
            <a:bodyPr wrap="square">
              <a:spAutoFit/>
            </a:bodyPr>
            <a:lstStyle/>
            <a:p>
              <a:r>
                <a:rPr lang="en-GB" sz="1800" dirty="0">
                  <a:solidFill>
                    <a:srgbClr val="05066D"/>
                  </a:solidFill>
                  <a:latin typeface="SVN-Poppins SemiBold" panose="00000700000000000000" pitchFamily="2" charset="0"/>
                  <a:cs typeface="SVN-Poppins SemiBold" panose="00000700000000000000" pitchFamily="2" charset="0"/>
                </a:rPr>
                <a:t>13</a:t>
              </a:r>
            </a:p>
          </p:txBody>
        </p:sp>
      </p:grpSp>
      <p:cxnSp>
        <p:nvCxnSpPr>
          <p:cNvPr id="19" name="Straight Connector 18">
            <a:extLst>
              <a:ext uri="{FF2B5EF4-FFF2-40B4-BE49-F238E27FC236}">
                <a16:creationId xmlns:a16="http://schemas.microsoft.com/office/drawing/2014/main" id="{C6F651F0-730F-7564-5742-3C59814630A0}"/>
              </a:ext>
            </a:extLst>
          </p:cNvPr>
          <p:cNvCxnSpPr>
            <a:cxnSpLocks/>
          </p:cNvCxnSpPr>
          <p:nvPr/>
        </p:nvCxnSpPr>
        <p:spPr>
          <a:xfrm>
            <a:off x="1333500" y="3953741"/>
            <a:ext cx="15621000" cy="0"/>
          </a:xfrm>
          <a:prstGeom prst="line">
            <a:avLst/>
          </a:prstGeom>
          <a:ln w="28575">
            <a:solidFill>
              <a:schemeClr val="bg1">
                <a:alpha val="49000"/>
              </a:schemeClr>
            </a:solidFill>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A59D2915-4220-51CF-202C-1FD98A292A27}"/>
              </a:ext>
            </a:extLst>
          </p:cNvPr>
          <p:cNvSpPr txBox="1"/>
          <p:nvPr/>
        </p:nvSpPr>
        <p:spPr>
          <a:xfrm>
            <a:off x="3619500" y="2042429"/>
            <a:ext cx="2383986" cy="461665"/>
          </a:xfrm>
          <a:prstGeom prst="rect">
            <a:avLst/>
          </a:prstGeom>
          <a:noFill/>
        </p:spPr>
        <p:txBody>
          <a:bodyPr wrap="none" rtlCol="0">
            <a:spAutoFit/>
          </a:bodyPr>
          <a:lstStyle/>
          <a:p>
            <a:r>
              <a:rPr lang="en-GB" sz="2400" dirty="0">
                <a:solidFill>
                  <a:srgbClr val="05066D"/>
                </a:solidFill>
                <a:latin typeface="SVN-Poppins SemiBold" panose="00000700000000000000" pitchFamily="2" charset="0"/>
                <a:cs typeface="SVN-Poppins SemiBold" panose="00000700000000000000" pitchFamily="2" charset="0"/>
              </a:rPr>
              <a:t>Loại phân tích</a:t>
            </a:r>
          </a:p>
        </p:txBody>
      </p:sp>
      <p:sp>
        <p:nvSpPr>
          <p:cNvPr id="22" name="TextBox 21">
            <a:extLst>
              <a:ext uri="{FF2B5EF4-FFF2-40B4-BE49-F238E27FC236}">
                <a16:creationId xmlns:a16="http://schemas.microsoft.com/office/drawing/2014/main" id="{AE99726D-A1BF-8707-DCEC-79B5246D7A3D}"/>
              </a:ext>
            </a:extLst>
          </p:cNvPr>
          <p:cNvSpPr txBox="1"/>
          <p:nvPr/>
        </p:nvSpPr>
        <p:spPr>
          <a:xfrm>
            <a:off x="10635967" y="2042429"/>
            <a:ext cx="2574744" cy="461665"/>
          </a:xfrm>
          <a:prstGeom prst="rect">
            <a:avLst/>
          </a:prstGeom>
          <a:noFill/>
        </p:spPr>
        <p:txBody>
          <a:bodyPr wrap="none" rtlCol="0">
            <a:spAutoFit/>
          </a:bodyPr>
          <a:lstStyle/>
          <a:p>
            <a:r>
              <a:rPr lang="en-US" sz="2400" dirty="0">
                <a:solidFill>
                  <a:srgbClr val="05066D"/>
                </a:solidFill>
                <a:latin typeface="SVN-Poppins SemiBold" panose="00000700000000000000" pitchFamily="2" charset="0"/>
                <a:cs typeface="SVN-Poppins SemiBold" panose="00000700000000000000" pitchFamily="2" charset="0"/>
              </a:rPr>
              <a:t>Mục đích chính</a:t>
            </a:r>
            <a:endParaRPr lang="en-GB" sz="2400" dirty="0">
              <a:solidFill>
                <a:srgbClr val="05066D"/>
              </a:solidFill>
              <a:latin typeface="SVN-Poppins SemiBold" panose="00000700000000000000" pitchFamily="2" charset="0"/>
              <a:cs typeface="SVN-Poppins SemiBold" panose="00000700000000000000" pitchFamily="2" charset="0"/>
            </a:endParaRPr>
          </a:p>
        </p:txBody>
      </p:sp>
      <p:sp>
        <p:nvSpPr>
          <p:cNvPr id="23" name="TextBox 22">
            <a:extLst>
              <a:ext uri="{FF2B5EF4-FFF2-40B4-BE49-F238E27FC236}">
                <a16:creationId xmlns:a16="http://schemas.microsoft.com/office/drawing/2014/main" id="{80E1C8DC-536F-67B0-C5DD-A05E7DBBF562}"/>
              </a:ext>
            </a:extLst>
          </p:cNvPr>
          <p:cNvSpPr txBox="1"/>
          <p:nvPr/>
        </p:nvSpPr>
        <p:spPr>
          <a:xfrm>
            <a:off x="7656798" y="2042429"/>
            <a:ext cx="1707519" cy="461665"/>
          </a:xfrm>
          <a:prstGeom prst="rect">
            <a:avLst/>
          </a:prstGeom>
          <a:noFill/>
        </p:spPr>
        <p:txBody>
          <a:bodyPr wrap="none" rtlCol="0">
            <a:spAutoFit/>
          </a:bodyPr>
          <a:lstStyle/>
          <a:p>
            <a:pPr algn="r"/>
            <a:r>
              <a:rPr lang="en-US" sz="2400" dirty="0">
                <a:solidFill>
                  <a:srgbClr val="05066D"/>
                </a:solidFill>
                <a:latin typeface="SVN-Poppins SemiBold" panose="00000700000000000000" pitchFamily="2" charset="0"/>
                <a:cs typeface="SVN-Poppins SemiBold" panose="00000700000000000000" pitchFamily="2" charset="0"/>
              </a:rPr>
              <a:t>Ngôn ngữ</a:t>
            </a:r>
            <a:endParaRPr lang="en-GB" sz="2400" dirty="0">
              <a:solidFill>
                <a:srgbClr val="05066D"/>
              </a:solidFill>
              <a:latin typeface="SVN-Poppins SemiBold" panose="00000700000000000000" pitchFamily="2" charset="0"/>
              <a:cs typeface="SVN-Poppins SemiBold" panose="00000700000000000000" pitchFamily="2" charset="0"/>
            </a:endParaRPr>
          </a:p>
        </p:txBody>
      </p:sp>
      <p:sp>
        <p:nvSpPr>
          <p:cNvPr id="24" name="TextBox 23">
            <a:extLst>
              <a:ext uri="{FF2B5EF4-FFF2-40B4-BE49-F238E27FC236}">
                <a16:creationId xmlns:a16="http://schemas.microsoft.com/office/drawing/2014/main" id="{51B4C7B7-3B82-07B8-CBD9-9F8349B6E8BE}"/>
              </a:ext>
            </a:extLst>
          </p:cNvPr>
          <p:cNvSpPr txBox="1"/>
          <p:nvPr/>
        </p:nvSpPr>
        <p:spPr>
          <a:xfrm>
            <a:off x="14428742" y="2042429"/>
            <a:ext cx="2523448" cy="461665"/>
          </a:xfrm>
          <a:prstGeom prst="rect">
            <a:avLst/>
          </a:prstGeom>
          <a:noFill/>
        </p:spPr>
        <p:txBody>
          <a:bodyPr wrap="none" rtlCol="0">
            <a:spAutoFit/>
          </a:bodyPr>
          <a:lstStyle/>
          <a:p>
            <a:r>
              <a:rPr lang="en-US" sz="2400" dirty="0">
                <a:solidFill>
                  <a:srgbClr val="05066D"/>
                </a:solidFill>
                <a:latin typeface="SVN-Poppins SemiBold" panose="00000700000000000000" pitchFamily="2" charset="0"/>
                <a:cs typeface="SVN-Poppins SemiBold" panose="00000700000000000000" pitchFamily="2" charset="0"/>
              </a:rPr>
              <a:t>Tích hợp CI/CD</a:t>
            </a:r>
            <a:endParaRPr lang="en-GB" sz="2400" dirty="0">
              <a:solidFill>
                <a:srgbClr val="05066D"/>
              </a:solidFill>
              <a:latin typeface="SVN-Poppins SemiBold" panose="00000700000000000000" pitchFamily="2" charset="0"/>
              <a:cs typeface="SVN-Poppins SemiBold" panose="00000700000000000000" pitchFamily="2" charset="0"/>
            </a:endParaRPr>
          </a:p>
        </p:txBody>
      </p:sp>
      <p:sp>
        <p:nvSpPr>
          <p:cNvPr id="26" name="TextBox 25">
            <a:extLst>
              <a:ext uri="{FF2B5EF4-FFF2-40B4-BE49-F238E27FC236}">
                <a16:creationId xmlns:a16="http://schemas.microsoft.com/office/drawing/2014/main" id="{38A5BD44-526B-55F5-5F98-95DA3E54320A}"/>
              </a:ext>
            </a:extLst>
          </p:cNvPr>
          <p:cNvSpPr txBox="1"/>
          <p:nvPr/>
        </p:nvSpPr>
        <p:spPr>
          <a:xfrm>
            <a:off x="3271488" y="4248843"/>
            <a:ext cx="3124200" cy="646331"/>
          </a:xfrm>
          <a:prstGeom prst="rect">
            <a:avLst/>
          </a:prstGeom>
          <a:noFill/>
        </p:spPr>
        <p:txBody>
          <a:bodyPr wrap="square" rtlCol="0">
            <a:spAutoFit/>
          </a:bodyPr>
          <a:lstStyle/>
          <a:p>
            <a:r>
              <a:rPr lang="vi-VN" dirty="0">
                <a:solidFill>
                  <a:srgbClr val="05066D"/>
                </a:solidFill>
                <a:latin typeface="SVN-Poppins" panose="00000500000000000000" pitchFamily="2" charset="0"/>
                <a:cs typeface="SVN-Poppins" panose="00000500000000000000" pitchFamily="2" charset="0"/>
              </a:rPr>
              <a:t>Kiểm tra định dạng &amp; chuẩn mã (</a:t>
            </a:r>
            <a:r>
              <a:rPr lang="vi-VN" dirty="0" err="1">
                <a:solidFill>
                  <a:srgbClr val="05066D"/>
                </a:solidFill>
                <a:latin typeface="SVN-Poppins" panose="00000500000000000000" pitchFamily="2" charset="0"/>
                <a:cs typeface="SVN-Poppins" panose="00000500000000000000" pitchFamily="2" charset="0"/>
              </a:rPr>
              <a:t>Linting</a:t>
            </a:r>
            <a:r>
              <a:rPr lang="vi-VN" dirty="0">
                <a:solidFill>
                  <a:srgbClr val="05066D"/>
                </a:solidFill>
                <a:latin typeface="SVN-Poppins" panose="00000500000000000000" pitchFamily="2" charset="0"/>
                <a:cs typeface="SVN-Poppins" panose="00000500000000000000" pitchFamily="2" charset="0"/>
              </a:rPr>
              <a:t>)</a:t>
            </a:r>
          </a:p>
        </p:txBody>
      </p:sp>
      <p:sp>
        <p:nvSpPr>
          <p:cNvPr id="27" name="TextBox 26">
            <a:extLst>
              <a:ext uri="{FF2B5EF4-FFF2-40B4-BE49-F238E27FC236}">
                <a16:creationId xmlns:a16="http://schemas.microsoft.com/office/drawing/2014/main" id="{70458611-BD4D-6D8C-F121-8DB8AEF9935F}"/>
              </a:ext>
            </a:extLst>
          </p:cNvPr>
          <p:cNvSpPr txBox="1"/>
          <p:nvPr/>
        </p:nvSpPr>
        <p:spPr>
          <a:xfrm>
            <a:off x="7496584" y="4387342"/>
            <a:ext cx="1876485" cy="369332"/>
          </a:xfrm>
          <a:prstGeom prst="rect">
            <a:avLst/>
          </a:prstGeom>
          <a:noFill/>
        </p:spPr>
        <p:txBody>
          <a:bodyPr wrap="square" rtlCol="0">
            <a:spAutoFit/>
          </a:bodyPr>
          <a:lstStyle/>
          <a:p>
            <a:r>
              <a:rPr lang="vi-VN" dirty="0">
                <a:solidFill>
                  <a:srgbClr val="05066D"/>
                </a:solidFill>
                <a:latin typeface="SVN-Poppins" panose="00000500000000000000" pitchFamily="2" charset="0"/>
                <a:cs typeface="SVN-Poppins" panose="00000500000000000000" pitchFamily="2" charset="0"/>
              </a:rPr>
              <a:t>JS, TS</a:t>
            </a:r>
          </a:p>
        </p:txBody>
      </p:sp>
      <p:sp>
        <p:nvSpPr>
          <p:cNvPr id="28" name="TextBox 27">
            <a:extLst>
              <a:ext uri="{FF2B5EF4-FFF2-40B4-BE49-F238E27FC236}">
                <a16:creationId xmlns:a16="http://schemas.microsoft.com/office/drawing/2014/main" id="{87A5107F-1E66-B260-F229-371C7644EE0C}"/>
              </a:ext>
            </a:extLst>
          </p:cNvPr>
          <p:cNvSpPr txBox="1"/>
          <p:nvPr/>
        </p:nvSpPr>
        <p:spPr>
          <a:xfrm>
            <a:off x="10285507" y="4248843"/>
            <a:ext cx="3278561" cy="646331"/>
          </a:xfrm>
          <a:prstGeom prst="rect">
            <a:avLst/>
          </a:prstGeom>
          <a:noFill/>
        </p:spPr>
        <p:txBody>
          <a:bodyPr wrap="square" rtlCol="0">
            <a:spAutoFit/>
          </a:bodyPr>
          <a:lstStyle/>
          <a:p>
            <a:r>
              <a:rPr lang="en-US" dirty="0">
                <a:solidFill>
                  <a:srgbClr val="05066D"/>
                </a:solidFill>
                <a:latin typeface="SVN-Poppins" panose="00000500000000000000" pitchFamily="2" charset="0"/>
                <a:cs typeface="SVN-Poppins" panose="00000500000000000000" pitchFamily="2" charset="0"/>
              </a:rPr>
              <a:t>Kiểm tra coding style, lỗi logic nhỏ</a:t>
            </a:r>
            <a:endParaRPr lang="vi-VN" dirty="0">
              <a:solidFill>
                <a:srgbClr val="05066D"/>
              </a:solidFill>
              <a:latin typeface="SVN-Poppins" panose="00000500000000000000" pitchFamily="2" charset="0"/>
              <a:cs typeface="SVN-Poppins" panose="00000500000000000000" pitchFamily="2" charset="0"/>
            </a:endParaRPr>
          </a:p>
        </p:txBody>
      </p:sp>
      <p:grpSp>
        <p:nvGrpSpPr>
          <p:cNvPr id="49" name="Group 48">
            <a:extLst>
              <a:ext uri="{FF2B5EF4-FFF2-40B4-BE49-F238E27FC236}">
                <a16:creationId xmlns:a16="http://schemas.microsoft.com/office/drawing/2014/main" id="{847E4241-1139-16A5-48B2-0DAFCDB06F5D}"/>
              </a:ext>
            </a:extLst>
          </p:cNvPr>
          <p:cNvGrpSpPr/>
          <p:nvPr/>
        </p:nvGrpSpPr>
        <p:grpSpPr>
          <a:xfrm>
            <a:off x="1676817" y="2699275"/>
            <a:ext cx="1138452" cy="1122817"/>
            <a:chOff x="7758052" y="3820407"/>
            <a:chExt cx="2771891" cy="2733823"/>
          </a:xfrm>
        </p:grpSpPr>
        <p:pic>
          <p:nvPicPr>
            <p:cNvPr id="60" name="Picture 59" descr="A logo with orange circles&#10;&#10;AI-generated content may be incorrect.">
              <a:extLst>
                <a:ext uri="{FF2B5EF4-FFF2-40B4-BE49-F238E27FC236}">
                  <a16:creationId xmlns:a16="http://schemas.microsoft.com/office/drawing/2014/main" id="{774C2AF8-0AE7-44CF-5391-2E07453B26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67700" y="3820407"/>
              <a:ext cx="1752600" cy="1752600"/>
            </a:xfrm>
            <a:prstGeom prst="rect">
              <a:avLst/>
            </a:prstGeom>
          </p:spPr>
        </p:pic>
        <p:sp>
          <p:nvSpPr>
            <p:cNvPr id="61" name="TextBox 60">
              <a:extLst>
                <a:ext uri="{FF2B5EF4-FFF2-40B4-BE49-F238E27FC236}">
                  <a16:creationId xmlns:a16="http://schemas.microsoft.com/office/drawing/2014/main" id="{8DE12BEF-8A0E-893C-B1C9-D7A1DE8D0D9C}"/>
                </a:ext>
              </a:extLst>
            </p:cNvPr>
            <p:cNvSpPr txBox="1"/>
            <p:nvPr/>
          </p:nvSpPr>
          <p:spPr>
            <a:xfrm>
              <a:off x="7758052" y="5430173"/>
              <a:ext cx="2771891" cy="1124057"/>
            </a:xfrm>
            <a:prstGeom prst="rect">
              <a:avLst/>
            </a:prstGeom>
            <a:noFill/>
          </p:spPr>
          <p:txBody>
            <a:bodyPr wrap="none" rtlCol="0">
              <a:spAutoFit/>
            </a:bodyPr>
            <a:lstStyle/>
            <a:p>
              <a:pPr algn="ctr"/>
              <a:r>
                <a:rPr lang="en-GB" sz="1200" dirty="0">
                  <a:solidFill>
                    <a:srgbClr val="05066D"/>
                  </a:solidFill>
                  <a:latin typeface="SVN-Poppins Medium" panose="00000600000000000000" pitchFamily="2" charset="0"/>
                  <a:cs typeface="SVN-Poppins Medium" panose="00000600000000000000" pitchFamily="2" charset="0"/>
                </a:rPr>
                <a:t>SonarQube </a:t>
              </a:r>
            </a:p>
            <a:p>
              <a:pPr algn="ctr"/>
              <a:r>
                <a:rPr lang="en-GB" sz="1200" dirty="0" err="1">
                  <a:solidFill>
                    <a:srgbClr val="05066D"/>
                  </a:solidFill>
                  <a:latin typeface="SVN-Poppins Medium" panose="00000600000000000000" pitchFamily="2" charset="0"/>
                  <a:cs typeface="SVN-Poppins Medium" panose="00000600000000000000" pitchFamily="2" charset="0"/>
                </a:rPr>
                <a:t>SonarCloud</a:t>
              </a:r>
              <a:endParaRPr lang="en-GB" sz="1200" dirty="0">
                <a:solidFill>
                  <a:srgbClr val="05066D"/>
                </a:solidFill>
                <a:latin typeface="SVN-Poppins Medium" panose="00000600000000000000" pitchFamily="2" charset="0"/>
                <a:cs typeface="SVN-Poppins Medium" panose="00000600000000000000" pitchFamily="2" charset="0"/>
              </a:endParaRPr>
            </a:p>
          </p:txBody>
        </p:sp>
      </p:grpSp>
      <p:sp>
        <p:nvSpPr>
          <p:cNvPr id="55" name="TextBox 54">
            <a:extLst>
              <a:ext uri="{FF2B5EF4-FFF2-40B4-BE49-F238E27FC236}">
                <a16:creationId xmlns:a16="http://schemas.microsoft.com/office/drawing/2014/main" id="{3BE316FF-E056-296F-03B6-B63F659747C7}"/>
              </a:ext>
            </a:extLst>
          </p:cNvPr>
          <p:cNvSpPr txBox="1"/>
          <p:nvPr/>
        </p:nvSpPr>
        <p:spPr>
          <a:xfrm>
            <a:off x="3271488" y="2919224"/>
            <a:ext cx="3124200" cy="646331"/>
          </a:xfrm>
          <a:prstGeom prst="rect">
            <a:avLst/>
          </a:prstGeom>
          <a:noFill/>
        </p:spPr>
        <p:txBody>
          <a:bodyPr wrap="square" rtlCol="0">
            <a:spAutoFit/>
          </a:bodyPr>
          <a:lstStyle/>
          <a:p>
            <a:r>
              <a:rPr lang="vi-VN" dirty="0">
                <a:solidFill>
                  <a:srgbClr val="05066D"/>
                </a:solidFill>
                <a:latin typeface="SVN-Poppins" panose="00000500000000000000" pitchFamily="2" charset="0"/>
                <a:cs typeface="SVN-Poppins" panose="00000500000000000000" pitchFamily="2" charset="0"/>
              </a:rPr>
              <a:t>Phân tích mã tĩnh, đánh giá chất lượng &amp; bảo mật</a:t>
            </a:r>
            <a:r>
              <a:rPr lang="en-US" dirty="0">
                <a:solidFill>
                  <a:srgbClr val="05066D"/>
                </a:solidFill>
                <a:latin typeface="SVN-Poppins" panose="00000500000000000000" pitchFamily="2" charset="0"/>
                <a:cs typeface="SVN-Poppins" panose="00000500000000000000" pitchFamily="2" charset="0"/>
              </a:rPr>
              <a:t> </a:t>
            </a:r>
            <a:endParaRPr lang="vi-VN" dirty="0">
              <a:solidFill>
                <a:srgbClr val="05066D"/>
              </a:solidFill>
              <a:latin typeface="SVN-Poppins" panose="00000500000000000000" pitchFamily="2" charset="0"/>
              <a:cs typeface="SVN-Poppins" panose="00000500000000000000" pitchFamily="2" charset="0"/>
            </a:endParaRPr>
          </a:p>
        </p:txBody>
      </p:sp>
      <p:sp>
        <p:nvSpPr>
          <p:cNvPr id="56" name="TextBox 55">
            <a:extLst>
              <a:ext uri="{FF2B5EF4-FFF2-40B4-BE49-F238E27FC236}">
                <a16:creationId xmlns:a16="http://schemas.microsoft.com/office/drawing/2014/main" id="{30A207F8-8889-CC85-CED4-61687C0E41E4}"/>
              </a:ext>
            </a:extLst>
          </p:cNvPr>
          <p:cNvSpPr txBox="1"/>
          <p:nvPr/>
        </p:nvSpPr>
        <p:spPr>
          <a:xfrm>
            <a:off x="7496584" y="3057723"/>
            <a:ext cx="1876485" cy="369332"/>
          </a:xfrm>
          <a:prstGeom prst="rect">
            <a:avLst/>
          </a:prstGeom>
          <a:noFill/>
        </p:spPr>
        <p:txBody>
          <a:bodyPr wrap="square" rtlCol="0">
            <a:spAutoFit/>
          </a:bodyPr>
          <a:lstStyle/>
          <a:p>
            <a:r>
              <a:rPr lang="en-US" dirty="0">
                <a:solidFill>
                  <a:srgbClr val="05066D"/>
                </a:solidFill>
                <a:latin typeface="SVN-Poppins" panose="00000500000000000000" pitchFamily="2" charset="0"/>
                <a:cs typeface="SVN-Poppins" panose="00000500000000000000" pitchFamily="2" charset="0"/>
              </a:rPr>
              <a:t>+30 ngôn ngữ</a:t>
            </a:r>
            <a:endParaRPr lang="vi-VN" dirty="0">
              <a:solidFill>
                <a:srgbClr val="05066D"/>
              </a:solidFill>
              <a:latin typeface="SVN-Poppins" panose="00000500000000000000" pitchFamily="2" charset="0"/>
              <a:cs typeface="SVN-Poppins" panose="00000500000000000000" pitchFamily="2" charset="0"/>
            </a:endParaRPr>
          </a:p>
        </p:txBody>
      </p:sp>
      <p:sp>
        <p:nvSpPr>
          <p:cNvPr id="57" name="TextBox 56">
            <a:extLst>
              <a:ext uri="{FF2B5EF4-FFF2-40B4-BE49-F238E27FC236}">
                <a16:creationId xmlns:a16="http://schemas.microsoft.com/office/drawing/2014/main" id="{35846781-558E-F5AF-F15F-0A6FE4D7D511}"/>
              </a:ext>
            </a:extLst>
          </p:cNvPr>
          <p:cNvSpPr txBox="1"/>
          <p:nvPr/>
        </p:nvSpPr>
        <p:spPr>
          <a:xfrm>
            <a:off x="10285507" y="2919224"/>
            <a:ext cx="3278561" cy="646331"/>
          </a:xfrm>
          <a:prstGeom prst="rect">
            <a:avLst/>
          </a:prstGeom>
          <a:noFill/>
        </p:spPr>
        <p:txBody>
          <a:bodyPr wrap="square" rtlCol="0">
            <a:spAutoFit/>
          </a:bodyPr>
          <a:lstStyle/>
          <a:p>
            <a:r>
              <a:rPr lang="en-US" dirty="0">
                <a:solidFill>
                  <a:srgbClr val="05066D"/>
                </a:solidFill>
                <a:latin typeface="SVN-Poppins" panose="00000500000000000000" pitchFamily="2" charset="0"/>
                <a:cs typeface="SVN-Poppins" panose="00000500000000000000" pitchFamily="2" charset="0"/>
              </a:rPr>
              <a:t>Phân tích bug, code smells, bảo mật, maintainability</a:t>
            </a:r>
            <a:endParaRPr lang="vi-VN" dirty="0">
              <a:solidFill>
                <a:srgbClr val="05066D"/>
              </a:solidFill>
              <a:latin typeface="SVN-Poppins" panose="00000500000000000000" pitchFamily="2" charset="0"/>
              <a:cs typeface="SVN-Poppins" panose="00000500000000000000" pitchFamily="2" charset="0"/>
            </a:endParaRPr>
          </a:p>
        </p:txBody>
      </p:sp>
      <p:sp>
        <p:nvSpPr>
          <p:cNvPr id="64" name="TextBox 63">
            <a:extLst>
              <a:ext uri="{FF2B5EF4-FFF2-40B4-BE49-F238E27FC236}">
                <a16:creationId xmlns:a16="http://schemas.microsoft.com/office/drawing/2014/main" id="{11D59EAA-AD75-C4E6-1020-A1FEA02DD8E1}"/>
              </a:ext>
            </a:extLst>
          </p:cNvPr>
          <p:cNvSpPr txBox="1"/>
          <p:nvPr/>
        </p:nvSpPr>
        <p:spPr>
          <a:xfrm>
            <a:off x="3249393" y="5712284"/>
            <a:ext cx="3124200" cy="369332"/>
          </a:xfrm>
          <a:prstGeom prst="rect">
            <a:avLst/>
          </a:prstGeom>
          <a:noFill/>
        </p:spPr>
        <p:txBody>
          <a:bodyPr wrap="square" rtlCol="0">
            <a:spAutoFit/>
          </a:bodyPr>
          <a:lstStyle/>
          <a:p>
            <a:r>
              <a:rPr lang="vi-VN" dirty="0">
                <a:solidFill>
                  <a:srgbClr val="05066D"/>
                </a:solidFill>
                <a:latin typeface="SVN-Poppins" panose="00000500000000000000" pitchFamily="2" charset="0"/>
                <a:cs typeface="SVN-Poppins" panose="00000500000000000000" pitchFamily="2" charset="0"/>
              </a:rPr>
              <a:t>Phân tích bảo mật</a:t>
            </a:r>
          </a:p>
        </p:txBody>
      </p:sp>
      <p:sp>
        <p:nvSpPr>
          <p:cNvPr id="65" name="TextBox 64">
            <a:extLst>
              <a:ext uri="{FF2B5EF4-FFF2-40B4-BE49-F238E27FC236}">
                <a16:creationId xmlns:a16="http://schemas.microsoft.com/office/drawing/2014/main" id="{FBFA9F7D-CD95-7744-1ECE-26D0FFD97344}"/>
              </a:ext>
            </a:extLst>
          </p:cNvPr>
          <p:cNvSpPr txBox="1"/>
          <p:nvPr/>
        </p:nvSpPr>
        <p:spPr>
          <a:xfrm>
            <a:off x="7474489" y="5712284"/>
            <a:ext cx="1876485" cy="369332"/>
          </a:xfrm>
          <a:prstGeom prst="rect">
            <a:avLst/>
          </a:prstGeom>
          <a:noFill/>
        </p:spPr>
        <p:txBody>
          <a:bodyPr wrap="square" rtlCol="0">
            <a:spAutoFit/>
          </a:bodyPr>
          <a:lstStyle/>
          <a:p>
            <a:r>
              <a:rPr lang="en-US" dirty="0">
                <a:solidFill>
                  <a:srgbClr val="05066D"/>
                </a:solidFill>
                <a:latin typeface="SVN-Poppins" panose="00000500000000000000" pitchFamily="2" charset="0"/>
                <a:cs typeface="SVN-Poppins" panose="00000500000000000000" pitchFamily="2" charset="0"/>
              </a:rPr>
              <a:t>Đa ngôn ngữ</a:t>
            </a:r>
            <a:endParaRPr lang="vi-VN" dirty="0">
              <a:solidFill>
                <a:srgbClr val="05066D"/>
              </a:solidFill>
              <a:latin typeface="SVN-Poppins" panose="00000500000000000000" pitchFamily="2" charset="0"/>
              <a:cs typeface="SVN-Poppins" panose="00000500000000000000" pitchFamily="2" charset="0"/>
            </a:endParaRPr>
          </a:p>
        </p:txBody>
      </p:sp>
      <p:sp>
        <p:nvSpPr>
          <p:cNvPr id="66" name="TextBox 65">
            <a:extLst>
              <a:ext uri="{FF2B5EF4-FFF2-40B4-BE49-F238E27FC236}">
                <a16:creationId xmlns:a16="http://schemas.microsoft.com/office/drawing/2014/main" id="{440D2360-49F1-3426-5F49-337D8B4503B3}"/>
              </a:ext>
            </a:extLst>
          </p:cNvPr>
          <p:cNvSpPr txBox="1"/>
          <p:nvPr/>
        </p:nvSpPr>
        <p:spPr>
          <a:xfrm>
            <a:off x="10263412" y="5712284"/>
            <a:ext cx="3278561" cy="369332"/>
          </a:xfrm>
          <a:prstGeom prst="rect">
            <a:avLst/>
          </a:prstGeom>
          <a:noFill/>
        </p:spPr>
        <p:txBody>
          <a:bodyPr wrap="square" rtlCol="0">
            <a:spAutoFit/>
          </a:bodyPr>
          <a:lstStyle/>
          <a:p>
            <a:r>
              <a:rPr lang="en-US" dirty="0">
                <a:solidFill>
                  <a:srgbClr val="05066D"/>
                </a:solidFill>
                <a:latin typeface="SVN-Poppins" panose="00000500000000000000" pitchFamily="2" charset="0"/>
                <a:cs typeface="SVN-Poppins" panose="00000500000000000000" pitchFamily="2" charset="0"/>
              </a:rPr>
              <a:t>Phát hiện lỗ hổng bảo mật</a:t>
            </a:r>
            <a:endParaRPr lang="vi-VN" dirty="0">
              <a:solidFill>
                <a:srgbClr val="05066D"/>
              </a:solidFill>
              <a:latin typeface="SVN-Poppins" panose="00000500000000000000" pitchFamily="2" charset="0"/>
              <a:cs typeface="SVN-Poppins" panose="00000500000000000000" pitchFamily="2" charset="0"/>
            </a:endParaRPr>
          </a:p>
        </p:txBody>
      </p:sp>
      <p:sp>
        <p:nvSpPr>
          <p:cNvPr id="72" name="TextBox 71">
            <a:extLst>
              <a:ext uri="{FF2B5EF4-FFF2-40B4-BE49-F238E27FC236}">
                <a16:creationId xmlns:a16="http://schemas.microsoft.com/office/drawing/2014/main" id="{F8B5FCE4-2B45-B80A-BDBF-3EE4A772E2F1}"/>
              </a:ext>
            </a:extLst>
          </p:cNvPr>
          <p:cNvSpPr txBox="1"/>
          <p:nvPr/>
        </p:nvSpPr>
        <p:spPr>
          <a:xfrm>
            <a:off x="3271488" y="7046579"/>
            <a:ext cx="3124200" cy="369332"/>
          </a:xfrm>
          <a:prstGeom prst="rect">
            <a:avLst/>
          </a:prstGeom>
          <a:noFill/>
        </p:spPr>
        <p:txBody>
          <a:bodyPr wrap="square" rtlCol="0">
            <a:spAutoFit/>
          </a:bodyPr>
          <a:lstStyle/>
          <a:p>
            <a:r>
              <a:rPr lang="vi-VN" dirty="0">
                <a:solidFill>
                  <a:srgbClr val="05066D"/>
                </a:solidFill>
                <a:latin typeface="SVN-Poppins" panose="00000500000000000000" pitchFamily="2" charset="0"/>
                <a:cs typeface="SVN-Poppins" panose="00000500000000000000" pitchFamily="2" charset="0"/>
              </a:rPr>
              <a:t>Phân tích mã tĩnh</a:t>
            </a:r>
          </a:p>
        </p:txBody>
      </p:sp>
      <p:sp>
        <p:nvSpPr>
          <p:cNvPr id="73" name="TextBox 72">
            <a:extLst>
              <a:ext uri="{FF2B5EF4-FFF2-40B4-BE49-F238E27FC236}">
                <a16:creationId xmlns:a16="http://schemas.microsoft.com/office/drawing/2014/main" id="{374778BA-CDCD-6554-F672-4F290D675ACF}"/>
              </a:ext>
            </a:extLst>
          </p:cNvPr>
          <p:cNvSpPr txBox="1"/>
          <p:nvPr/>
        </p:nvSpPr>
        <p:spPr>
          <a:xfrm>
            <a:off x="7496584" y="7046579"/>
            <a:ext cx="1876485" cy="369332"/>
          </a:xfrm>
          <a:prstGeom prst="rect">
            <a:avLst/>
          </a:prstGeom>
          <a:noFill/>
        </p:spPr>
        <p:txBody>
          <a:bodyPr wrap="square" rtlCol="0">
            <a:spAutoFit/>
          </a:bodyPr>
          <a:lstStyle/>
          <a:p>
            <a:r>
              <a:rPr lang="vi-VN" dirty="0" err="1">
                <a:solidFill>
                  <a:srgbClr val="05066D"/>
                </a:solidFill>
                <a:latin typeface="SVN-Poppins" panose="00000500000000000000" pitchFamily="2" charset="0"/>
                <a:cs typeface="SVN-Poppins" panose="00000500000000000000" pitchFamily="2" charset="0"/>
              </a:rPr>
              <a:t>Java</a:t>
            </a:r>
            <a:r>
              <a:rPr lang="vi-VN" dirty="0">
                <a:solidFill>
                  <a:srgbClr val="05066D"/>
                </a:solidFill>
                <a:latin typeface="SVN-Poppins" panose="00000500000000000000" pitchFamily="2" charset="0"/>
                <a:cs typeface="SVN-Poppins" panose="00000500000000000000" pitchFamily="2" charset="0"/>
              </a:rPr>
              <a:t>, JS, </a:t>
            </a:r>
            <a:r>
              <a:rPr lang="vi-VN" dirty="0" err="1">
                <a:solidFill>
                  <a:srgbClr val="05066D"/>
                </a:solidFill>
                <a:latin typeface="SVN-Poppins" panose="00000500000000000000" pitchFamily="2" charset="0"/>
                <a:cs typeface="SVN-Poppins" panose="00000500000000000000" pitchFamily="2" charset="0"/>
              </a:rPr>
              <a:t>Apex</a:t>
            </a:r>
            <a:endParaRPr lang="vi-VN" dirty="0">
              <a:solidFill>
                <a:srgbClr val="05066D"/>
              </a:solidFill>
              <a:latin typeface="SVN-Poppins" panose="00000500000000000000" pitchFamily="2" charset="0"/>
              <a:cs typeface="SVN-Poppins" panose="00000500000000000000" pitchFamily="2" charset="0"/>
            </a:endParaRPr>
          </a:p>
        </p:txBody>
      </p:sp>
      <p:sp>
        <p:nvSpPr>
          <p:cNvPr id="74" name="TextBox 73">
            <a:extLst>
              <a:ext uri="{FF2B5EF4-FFF2-40B4-BE49-F238E27FC236}">
                <a16:creationId xmlns:a16="http://schemas.microsoft.com/office/drawing/2014/main" id="{F22A31E8-69F3-EA08-5C51-FA4AA2F06702}"/>
              </a:ext>
            </a:extLst>
          </p:cNvPr>
          <p:cNvSpPr txBox="1"/>
          <p:nvPr/>
        </p:nvSpPr>
        <p:spPr>
          <a:xfrm>
            <a:off x="10285507" y="6908080"/>
            <a:ext cx="3278561" cy="646331"/>
          </a:xfrm>
          <a:prstGeom prst="rect">
            <a:avLst/>
          </a:prstGeom>
          <a:noFill/>
        </p:spPr>
        <p:txBody>
          <a:bodyPr wrap="square" rtlCol="0">
            <a:spAutoFit/>
          </a:bodyPr>
          <a:lstStyle/>
          <a:p>
            <a:r>
              <a:rPr lang="vi-VN" dirty="0">
                <a:solidFill>
                  <a:srgbClr val="05066D"/>
                </a:solidFill>
                <a:latin typeface="SVN-Poppins" panose="00000500000000000000" pitchFamily="2" charset="0"/>
                <a:cs typeface="SVN-Poppins" panose="00000500000000000000" pitchFamily="2" charset="0"/>
              </a:rPr>
              <a:t>Phát hiện </a:t>
            </a:r>
            <a:r>
              <a:rPr lang="vi-VN" dirty="0" err="1">
                <a:solidFill>
                  <a:srgbClr val="05066D"/>
                </a:solidFill>
                <a:latin typeface="SVN-Poppins" panose="00000500000000000000" pitchFamily="2" charset="0"/>
                <a:cs typeface="SVN-Poppins" panose="00000500000000000000" pitchFamily="2" charset="0"/>
              </a:rPr>
              <a:t>bug</a:t>
            </a:r>
            <a:r>
              <a:rPr lang="vi-VN" dirty="0">
                <a:solidFill>
                  <a:srgbClr val="05066D"/>
                </a:solidFill>
                <a:latin typeface="SVN-Poppins" panose="00000500000000000000" pitchFamily="2" charset="0"/>
                <a:cs typeface="SVN-Poppins" panose="00000500000000000000" pitchFamily="2" charset="0"/>
              </a:rPr>
              <a:t>, </a:t>
            </a:r>
            <a:r>
              <a:rPr lang="vi-VN" dirty="0" err="1">
                <a:solidFill>
                  <a:srgbClr val="05066D"/>
                </a:solidFill>
                <a:latin typeface="SVN-Poppins" panose="00000500000000000000" pitchFamily="2" charset="0"/>
                <a:cs typeface="SVN-Poppins" panose="00000500000000000000" pitchFamily="2" charset="0"/>
              </a:rPr>
              <a:t>code</a:t>
            </a:r>
            <a:r>
              <a:rPr lang="vi-VN" dirty="0">
                <a:solidFill>
                  <a:srgbClr val="05066D"/>
                </a:solidFill>
                <a:latin typeface="SVN-Poppins" panose="00000500000000000000" pitchFamily="2" charset="0"/>
                <a:cs typeface="SVN-Poppins" panose="00000500000000000000" pitchFamily="2" charset="0"/>
              </a:rPr>
              <a:t> phức tạp, </a:t>
            </a:r>
            <a:r>
              <a:rPr lang="vi-VN" dirty="0" err="1">
                <a:solidFill>
                  <a:srgbClr val="05066D"/>
                </a:solidFill>
                <a:latin typeface="SVN-Poppins" panose="00000500000000000000" pitchFamily="2" charset="0"/>
                <a:cs typeface="SVN-Poppins" panose="00000500000000000000" pitchFamily="2" charset="0"/>
              </a:rPr>
              <a:t>unused</a:t>
            </a:r>
            <a:r>
              <a:rPr lang="vi-VN" dirty="0">
                <a:solidFill>
                  <a:srgbClr val="05066D"/>
                </a:solidFill>
                <a:latin typeface="SVN-Poppins" panose="00000500000000000000" pitchFamily="2" charset="0"/>
                <a:cs typeface="SVN-Poppins" panose="00000500000000000000" pitchFamily="2" charset="0"/>
              </a:rPr>
              <a:t> </a:t>
            </a:r>
            <a:r>
              <a:rPr lang="vi-VN" dirty="0" err="1">
                <a:solidFill>
                  <a:srgbClr val="05066D"/>
                </a:solidFill>
                <a:latin typeface="SVN-Poppins" panose="00000500000000000000" pitchFamily="2" charset="0"/>
                <a:cs typeface="SVN-Poppins" panose="00000500000000000000" pitchFamily="2" charset="0"/>
              </a:rPr>
              <a:t>code</a:t>
            </a:r>
            <a:endParaRPr lang="vi-VN" dirty="0">
              <a:solidFill>
                <a:srgbClr val="05066D"/>
              </a:solidFill>
              <a:latin typeface="SVN-Poppins" panose="00000500000000000000" pitchFamily="2" charset="0"/>
              <a:cs typeface="SVN-Poppins" panose="00000500000000000000" pitchFamily="2" charset="0"/>
            </a:endParaRPr>
          </a:p>
        </p:txBody>
      </p:sp>
      <p:sp>
        <p:nvSpPr>
          <p:cNvPr id="80" name="TextBox 79">
            <a:extLst>
              <a:ext uri="{FF2B5EF4-FFF2-40B4-BE49-F238E27FC236}">
                <a16:creationId xmlns:a16="http://schemas.microsoft.com/office/drawing/2014/main" id="{93C06BE8-EA4B-CB4D-EACD-EA73837A7844}"/>
              </a:ext>
            </a:extLst>
          </p:cNvPr>
          <p:cNvSpPr txBox="1"/>
          <p:nvPr/>
        </p:nvSpPr>
        <p:spPr>
          <a:xfrm>
            <a:off x="3271488" y="8376197"/>
            <a:ext cx="3124200" cy="369332"/>
          </a:xfrm>
          <a:prstGeom prst="rect">
            <a:avLst/>
          </a:prstGeom>
          <a:noFill/>
        </p:spPr>
        <p:txBody>
          <a:bodyPr wrap="square" rtlCol="0">
            <a:spAutoFit/>
          </a:bodyPr>
          <a:lstStyle/>
          <a:p>
            <a:r>
              <a:rPr lang="vi-VN" dirty="0">
                <a:solidFill>
                  <a:srgbClr val="05066D"/>
                </a:solidFill>
                <a:latin typeface="SVN-Poppins" panose="00000500000000000000" pitchFamily="2" charset="0"/>
                <a:cs typeface="SVN-Poppins" panose="00000500000000000000" pitchFamily="2" charset="0"/>
              </a:rPr>
              <a:t>Đánh giá mã tự động</a:t>
            </a:r>
          </a:p>
        </p:txBody>
      </p:sp>
      <p:sp>
        <p:nvSpPr>
          <p:cNvPr id="81" name="TextBox 80">
            <a:extLst>
              <a:ext uri="{FF2B5EF4-FFF2-40B4-BE49-F238E27FC236}">
                <a16:creationId xmlns:a16="http://schemas.microsoft.com/office/drawing/2014/main" id="{57650A22-273F-4B8C-7737-C7D5D1A7958F}"/>
              </a:ext>
            </a:extLst>
          </p:cNvPr>
          <p:cNvSpPr txBox="1"/>
          <p:nvPr/>
        </p:nvSpPr>
        <p:spPr>
          <a:xfrm>
            <a:off x="7496584" y="8376197"/>
            <a:ext cx="1876485" cy="369332"/>
          </a:xfrm>
          <a:prstGeom prst="rect">
            <a:avLst/>
          </a:prstGeom>
          <a:noFill/>
        </p:spPr>
        <p:txBody>
          <a:bodyPr wrap="square" rtlCol="0">
            <a:spAutoFit/>
          </a:bodyPr>
          <a:lstStyle/>
          <a:p>
            <a:r>
              <a:rPr lang="vi-VN" dirty="0">
                <a:solidFill>
                  <a:srgbClr val="05066D"/>
                </a:solidFill>
                <a:latin typeface="SVN-Poppins" panose="00000500000000000000" pitchFamily="2" charset="0"/>
                <a:cs typeface="SVN-Poppins" panose="00000500000000000000" pitchFamily="2" charset="0"/>
              </a:rPr>
              <a:t>40+ ngôn ngữ</a:t>
            </a:r>
          </a:p>
        </p:txBody>
      </p:sp>
      <p:sp>
        <p:nvSpPr>
          <p:cNvPr id="82" name="TextBox 81">
            <a:extLst>
              <a:ext uri="{FF2B5EF4-FFF2-40B4-BE49-F238E27FC236}">
                <a16:creationId xmlns:a16="http://schemas.microsoft.com/office/drawing/2014/main" id="{8FDC5AF2-D6D2-C41E-40FA-A22D0C7CC7CD}"/>
              </a:ext>
            </a:extLst>
          </p:cNvPr>
          <p:cNvSpPr txBox="1"/>
          <p:nvPr/>
        </p:nvSpPr>
        <p:spPr>
          <a:xfrm>
            <a:off x="10285507" y="8237698"/>
            <a:ext cx="3278561" cy="646331"/>
          </a:xfrm>
          <a:prstGeom prst="rect">
            <a:avLst/>
          </a:prstGeom>
          <a:noFill/>
        </p:spPr>
        <p:txBody>
          <a:bodyPr wrap="square" rtlCol="0">
            <a:spAutoFit/>
          </a:bodyPr>
          <a:lstStyle/>
          <a:p>
            <a:r>
              <a:rPr lang="vi-VN" dirty="0" err="1">
                <a:solidFill>
                  <a:srgbClr val="05066D"/>
                </a:solidFill>
                <a:latin typeface="SVN-Poppins" panose="00000500000000000000" pitchFamily="2" charset="0"/>
                <a:cs typeface="SVN-Poppins" panose="00000500000000000000" pitchFamily="2" charset="0"/>
              </a:rPr>
              <a:t>Review</a:t>
            </a:r>
            <a:r>
              <a:rPr lang="vi-VN" dirty="0">
                <a:solidFill>
                  <a:srgbClr val="05066D"/>
                </a:solidFill>
                <a:latin typeface="SVN-Poppins" panose="00000500000000000000" pitchFamily="2" charset="0"/>
                <a:cs typeface="SVN-Poppins" panose="00000500000000000000" pitchFamily="2" charset="0"/>
              </a:rPr>
              <a:t> tự động, chấm điểm </a:t>
            </a:r>
            <a:r>
              <a:rPr lang="vi-VN" dirty="0" err="1">
                <a:solidFill>
                  <a:srgbClr val="05066D"/>
                </a:solidFill>
                <a:latin typeface="SVN-Poppins" panose="00000500000000000000" pitchFamily="2" charset="0"/>
                <a:cs typeface="SVN-Poppins" panose="00000500000000000000" pitchFamily="2" charset="0"/>
              </a:rPr>
              <a:t>code</a:t>
            </a:r>
            <a:endParaRPr lang="vi-VN" dirty="0">
              <a:solidFill>
                <a:srgbClr val="05066D"/>
              </a:solidFill>
              <a:latin typeface="SVN-Poppins" panose="00000500000000000000" pitchFamily="2" charset="0"/>
              <a:cs typeface="SVN-Poppins" panose="00000500000000000000" pitchFamily="2" charset="0"/>
            </a:endParaRPr>
          </a:p>
        </p:txBody>
      </p:sp>
      <p:cxnSp>
        <p:nvCxnSpPr>
          <p:cNvPr id="86" name="Straight Connector 85">
            <a:extLst>
              <a:ext uri="{FF2B5EF4-FFF2-40B4-BE49-F238E27FC236}">
                <a16:creationId xmlns:a16="http://schemas.microsoft.com/office/drawing/2014/main" id="{94B3A15D-CA0F-EF10-0502-FE800BD9AF23}"/>
              </a:ext>
            </a:extLst>
          </p:cNvPr>
          <p:cNvCxnSpPr>
            <a:cxnSpLocks/>
          </p:cNvCxnSpPr>
          <p:nvPr/>
        </p:nvCxnSpPr>
        <p:spPr>
          <a:xfrm>
            <a:off x="1347293" y="5219700"/>
            <a:ext cx="15621000" cy="0"/>
          </a:xfrm>
          <a:prstGeom prst="line">
            <a:avLst/>
          </a:prstGeom>
          <a:ln w="28575">
            <a:solidFill>
              <a:schemeClr val="bg1">
                <a:alpha val="49000"/>
              </a:schemeClr>
            </a:solidFill>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59F8D85-6797-71DC-AC91-B5190AC7AC74}"/>
              </a:ext>
            </a:extLst>
          </p:cNvPr>
          <p:cNvCxnSpPr>
            <a:cxnSpLocks/>
          </p:cNvCxnSpPr>
          <p:nvPr/>
        </p:nvCxnSpPr>
        <p:spPr>
          <a:xfrm>
            <a:off x="1415514" y="6594489"/>
            <a:ext cx="15621000" cy="0"/>
          </a:xfrm>
          <a:prstGeom prst="line">
            <a:avLst/>
          </a:prstGeom>
          <a:ln w="28575">
            <a:solidFill>
              <a:schemeClr val="bg1">
                <a:alpha val="49000"/>
              </a:schemeClr>
            </a:solidFill>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E199474-8AFD-490B-31E5-306F43452FC2}"/>
              </a:ext>
            </a:extLst>
          </p:cNvPr>
          <p:cNvCxnSpPr>
            <a:cxnSpLocks/>
          </p:cNvCxnSpPr>
          <p:nvPr/>
        </p:nvCxnSpPr>
        <p:spPr>
          <a:xfrm>
            <a:off x="1415514" y="7954661"/>
            <a:ext cx="15621000" cy="0"/>
          </a:xfrm>
          <a:prstGeom prst="line">
            <a:avLst/>
          </a:prstGeom>
          <a:ln w="28575">
            <a:solidFill>
              <a:schemeClr val="bg1">
                <a:alpha val="49000"/>
              </a:schemeClr>
            </a:solidFill>
          </a:ln>
        </p:spPr>
        <p:style>
          <a:lnRef idx="1">
            <a:schemeClr val="dk1"/>
          </a:lnRef>
          <a:fillRef idx="0">
            <a:schemeClr val="dk1"/>
          </a:fillRef>
          <a:effectRef idx="0">
            <a:schemeClr val="dk1"/>
          </a:effectRef>
          <a:fontRef idx="minor">
            <a:schemeClr val="tx1"/>
          </a:fontRef>
        </p:style>
      </p:cxnSp>
      <p:grpSp>
        <p:nvGrpSpPr>
          <p:cNvPr id="90" name="Group 89">
            <a:extLst>
              <a:ext uri="{FF2B5EF4-FFF2-40B4-BE49-F238E27FC236}">
                <a16:creationId xmlns:a16="http://schemas.microsoft.com/office/drawing/2014/main" id="{04F97ACD-C94D-FB5F-F514-59CA04CD981D}"/>
              </a:ext>
            </a:extLst>
          </p:cNvPr>
          <p:cNvGrpSpPr/>
          <p:nvPr/>
        </p:nvGrpSpPr>
        <p:grpSpPr>
          <a:xfrm>
            <a:off x="1894597" y="4105171"/>
            <a:ext cx="702892" cy="902721"/>
            <a:chOff x="11106541" y="4537987"/>
            <a:chExt cx="1676400" cy="2152994"/>
          </a:xfrm>
        </p:grpSpPr>
        <p:pic>
          <p:nvPicPr>
            <p:cNvPr id="91" name="Picture 90" descr="A blue hexagon with black lines&#10;&#10;AI-generated content may be incorrect.">
              <a:extLst>
                <a:ext uri="{FF2B5EF4-FFF2-40B4-BE49-F238E27FC236}">
                  <a16:creationId xmlns:a16="http://schemas.microsoft.com/office/drawing/2014/main" id="{870FBDAD-2018-BA38-C756-2EBD59EAEF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06541" y="4537987"/>
              <a:ext cx="1676400" cy="1475232"/>
            </a:xfrm>
            <a:prstGeom prst="rect">
              <a:avLst/>
            </a:prstGeom>
          </p:spPr>
        </p:pic>
        <p:sp>
          <p:nvSpPr>
            <p:cNvPr id="92" name="TextBox 91">
              <a:extLst>
                <a:ext uri="{FF2B5EF4-FFF2-40B4-BE49-F238E27FC236}">
                  <a16:creationId xmlns:a16="http://schemas.microsoft.com/office/drawing/2014/main" id="{3E01BC91-F10B-B327-F98C-A7310CA618A9}"/>
                </a:ext>
              </a:extLst>
            </p:cNvPr>
            <p:cNvSpPr txBox="1"/>
            <p:nvPr/>
          </p:nvSpPr>
          <p:spPr>
            <a:xfrm>
              <a:off x="11282550" y="6030337"/>
              <a:ext cx="1487978" cy="660644"/>
            </a:xfrm>
            <a:prstGeom prst="rect">
              <a:avLst/>
            </a:prstGeom>
            <a:noFill/>
          </p:spPr>
          <p:txBody>
            <a:bodyPr wrap="none" rtlCol="0">
              <a:spAutoFit/>
            </a:bodyPr>
            <a:lstStyle/>
            <a:p>
              <a:pPr algn="ctr"/>
              <a:r>
                <a:rPr lang="en-GB" sz="1200" dirty="0" err="1">
                  <a:solidFill>
                    <a:srgbClr val="05066D"/>
                  </a:solidFill>
                  <a:latin typeface="SVN-Poppins Medium" panose="00000600000000000000" pitchFamily="2" charset="0"/>
                  <a:cs typeface="SVN-Poppins Medium" panose="00000600000000000000" pitchFamily="2" charset="0"/>
                </a:rPr>
                <a:t>ESLint</a:t>
              </a:r>
              <a:endParaRPr lang="en-GB" sz="1200" dirty="0">
                <a:solidFill>
                  <a:srgbClr val="05066D"/>
                </a:solidFill>
                <a:latin typeface="SVN-Poppins Medium" panose="00000600000000000000" pitchFamily="2" charset="0"/>
                <a:cs typeface="SVN-Poppins Medium" panose="00000600000000000000" pitchFamily="2" charset="0"/>
              </a:endParaRPr>
            </a:p>
          </p:txBody>
        </p:sp>
      </p:grpSp>
      <p:grpSp>
        <p:nvGrpSpPr>
          <p:cNvPr id="93" name="Group 92">
            <a:extLst>
              <a:ext uri="{FF2B5EF4-FFF2-40B4-BE49-F238E27FC236}">
                <a16:creationId xmlns:a16="http://schemas.microsoft.com/office/drawing/2014/main" id="{BFEB83AD-DFD0-911B-678E-9697E351D93C}"/>
              </a:ext>
            </a:extLst>
          </p:cNvPr>
          <p:cNvGrpSpPr/>
          <p:nvPr/>
        </p:nvGrpSpPr>
        <p:grpSpPr>
          <a:xfrm>
            <a:off x="1851544" y="5465930"/>
            <a:ext cx="788999" cy="919810"/>
            <a:chOff x="8422426" y="6667841"/>
            <a:chExt cx="1564018" cy="1823323"/>
          </a:xfrm>
        </p:grpSpPr>
        <p:pic>
          <p:nvPicPr>
            <p:cNvPr id="94" name="Picture 93" descr="A blue rectangle with white text&#10;&#10;AI-generated content may be incorrect.">
              <a:extLst>
                <a:ext uri="{FF2B5EF4-FFF2-40B4-BE49-F238E27FC236}">
                  <a16:creationId xmlns:a16="http://schemas.microsoft.com/office/drawing/2014/main" id="{B4A92C91-E446-F53B-0E5E-39D4517D9F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53893" y="6667841"/>
              <a:ext cx="1257300" cy="1257300"/>
            </a:xfrm>
            <a:prstGeom prst="rect">
              <a:avLst/>
            </a:prstGeom>
          </p:spPr>
        </p:pic>
        <p:sp>
          <p:nvSpPr>
            <p:cNvPr id="95" name="TextBox 94">
              <a:extLst>
                <a:ext uri="{FF2B5EF4-FFF2-40B4-BE49-F238E27FC236}">
                  <a16:creationId xmlns:a16="http://schemas.microsoft.com/office/drawing/2014/main" id="{066D35A6-436E-F8CE-963D-FC3A8EEE91D4}"/>
                </a:ext>
              </a:extLst>
            </p:cNvPr>
            <p:cNvSpPr txBox="1"/>
            <p:nvPr/>
          </p:nvSpPr>
          <p:spPr>
            <a:xfrm>
              <a:off x="8422426" y="7942074"/>
              <a:ext cx="1564018" cy="549090"/>
            </a:xfrm>
            <a:prstGeom prst="rect">
              <a:avLst/>
            </a:prstGeom>
            <a:noFill/>
          </p:spPr>
          <p:txBody>
            <a:bodyPr wrap="none" rtlCol="0">
              <a:spAutoFit/>
            </a:bodyPr>
            <a:lstStyle/>
            <a:p>
              <a:pPr algn="ctr"/>
              <a:r>
                <a:rPr lang="en-GB" sz="1200" dirty="0" err="1">
                  <a:solidFill>
                    <a:srgbClr val="05066D"/>
                  </a:solidFill>
                  <a:latin typeface="SVN-Poppins Medium" panose="00000600000000000000" pitchFamily="2" charset="0"/>
                  <a:cs typeface="SVN-Poppins Medium" panose="00000600000000000000" pitchFamily="2" charset="0"/>
                </a:rPr>
                <a:t>CodeQL</a:t>
              </a:r>
              <a:endParaRPr lang="en-GB" sz="1200" dirty="0">
                <a:solidFill>
                  <a:srgbClr val="05066D"/>
                </a:solidFill>
                <a:latin typeface="SVN-Poppins Medium" panose="00000600000000000000" pitchFamily="2" charset="0"/>
                <a:cs typeface="SVN-Poppins Medium" panose="00000600000000000000" pitchFamily="2" charset="0"/>
              </a:endParaRPr>
            </a:p>
          </p:txBody>
        </p:sp>
      </p:grpSp>
      <p:grpSp>
        <p:nvGrpSpPr>
          <p:cNvPr id="102" name="Group 101">
            <a:extLst>
              <a:ext uri="{FF2B5EF4-FFF2-40B4-BE49-F238E27FC236}">
                <a16:creationId xmlns:a16="http://schemas.microsoft.com/office/drawing/2014/main" id="{CB9398FB-0C05-5D8F-72AC-44A87F9B9418}"/>
              </a:ext>
            </a:extLst>
          </p:cNvPr>
          <p:cNvGrpSpPr/>
          <p:nvPr/>
        </p:nvGrpSpPr>
        <p:grpSpPr>
          <a:xfrm>
            <a:off x="1851544" y="6754787"/>
            <a:ext cx="788998" cy="971415"/>
            <a:chOff x="5699791" y="4537987"/>
            <a:chExt cx="1447801" cy="1782535"/>
          </a:xfrm>
        </p:grpSpPr>
        <p:pic>
          <p:nvPicPr>
            <p:cNvPr id="103" name="Picture 102" descr="A green letter with a check mark in the middle of a black background&#10;&#10;AI-generated content may be incorrect.">
              <a:extLst>
                <a:ext uri="{FF2B5EF4-FFF2-40B4-BE49-F238E27FC236}">
                  <a16:creationId xmlns:a16="http://schemas.microsoft.com/office/drawing/2014/main" id="{E06C3CAB-48D5-AE57-6F2E-370EAB2584E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99791" y="4537987"/>
              <a:ext cx="1447801" cy="1447801"/>
            </a:xfrm>
            <a:prstGeom prst="rect">
              <a:avLst/>
            </a:prstGeom>
          </p:spPr>
        </p:pic>
        <p:sp>
          <p:nvSpPr>
            <p:cNvPr id="104" name="TextBox 103">
              <a:extLst>
                <a:ext uri="{FF2B5EF4-FFF2-40B4-BE49-F238E27FC236}">
                  <a16:creationId xmlns:a16="http://schemas.microsoft.com/office/drawing/2014/main" id="{AAE23CC7-8656-FCE7-29CF-F146015FACD3}"/>
                </a:ext>
              </a:extLst>
            </p:cNvPr>
            <p:cNvSpPr txBox="1"/>
            <p:nvPr/>
          </p:nvSpPr>
          <p:spPr>
            <a:xfrm>
              <a:off x="5898208" y="5812232"/>
              <a:ext cx="1050961" cy="508290"/>
            </a:xfrm>
            <a:prstGeom prst="rect">
              <a:avLst/>
            </a:prstGeom>
            <a:noFill/>
          </p:spPr>
          <p:txBody>
            <a:bodyPr wrap="square" rtlCol="0">
              <a:spAutoFit/>
            </a:bodyPr>
            <a:lstStyle/>
            <a:p>
              <a:pPr algn="ctr"/>
              <a:r>
                <a:rPr lang="en-GB" sz="1200" dirty="0">
                  <a:solidFill>
                    <a:srgbClr val="05066D"/>
                  </a:solidFill>
                  <a:latin typeface="SVN-Poppins Medium" panose="00000600000000000000" pitchFamily="2" charset="0"/>
                  <a:cs typeface="SVN-Poppins Medium" panose="00000600000000000000" pitchFamily="2" charset="0"/>
                </a:rPr>
                <a:t>PMD</a:t>
              </a:r>
            </a:p>
          </p:txBody>
        </p:sp>
      </p:grpSp>
      <p:grpSp>
        <p:nvGrpSpPr>
          <p:cNvPr id="105" name="Group 104">
            <a:extLst>
              <a:ext uri="{FF2B5EF4-FFF2-40B4-BE49-F238E27FC236}">
                <a16:creationId xmlns:a16="http://schemas.microsoft.com/office/drawing/2014/main" id="{C6C7C92E-BA4C-02EB-DEE1-968910FC5192}"/>
              </a:ext>
            </a:extLst>
          </p:cNvPr>
          <p:cNvGrpSpPr/>
          <p:nvPr/>
        </p:nvGrpSpPr>
        <p:grpSpPr>
          <a:xfrm>
            <a:off x="1851544" y="8168829"/>
            <a:ext cx="788999" cy="931661"/>
            <a:chOff x="15394635" y="6438730"/>
            <a:chExt cx="1633830" cy="1929248"/>
          </a:xfrm>
        </p:grpSpPr>
        <p:pic>
          <p:nvPicPr>
            <p:cNvPr id="106" name="Picture 105" descr="A white circle on a blue background&#10;&#10;AI-generated content may be incorrect.">
              <a:extLst>
                <a:ext uri="{FF2B5EF4-FFF2-40B4-BE49-F238E27FC236}">
                  <a16:creationId xmlns:a16="http://schemas.microsoft.com/office/drawing/2014/main" id="{0EFF7CDE-1EF1-0322-6091-53F59BBFEE3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44800" y="6438730"/>
              <a:ext cx="1333500" cy="1333500"/>
            </a:xfrm>
            <a:prstGeom prst="rect">
              <a:avLst/>
            </a:prstGeom>
          </p:spPr>
        </p:pic>
        <p:sp>
          <p:nvSpPr>
            <p:cNvPr id="107" name="TextBox 106">
              <a:extLst>
                <a:ext uri="{FF2B5EF4-FFF2-40B4-BE49-F238E27FC236}">
                  <a16:creationId xmlns:a16="http://schemas.microsoft.com/office/drawing/2014/main" id="{800E3103-79B0-B615-0A6A-B17771A39691}"/>
                </a:ext>
              </a:extLst>
            </p:cNvPr>
            <p:cNvSpPr txBox="1"/>
            <p:nvPr/>
          </p:nvSpPr>
          <p:spPr>
            <a:xfrm>
              <a:off x="15394635" y="7794379"/>
              <a:ext cx="1633830" cy="573599"/>
            </a:xfrm>
            <a:prstGeom prst="rect">
              <a:avLst/>
            </a:prstGeom>
            <a:noFill/>
          </p:spPr>
          <p:txBody>
            <a:bodyPr wrap="none" rtlCol="0">
              <a:spAutoFit/>
            </a:bodyPr>
            <a:lstStyle/>
            <a:p>
              <a:pPr algn="ctr"/>
              <a:r>
                <a:rPr lang="en-GB" sz="1200" dirty="0" err="1">
                  <a:solidFill>
                    <a:srgbClr val="05066D"/>
                  </a:solidFill>
                  <a:latin typeface="SVN-Poppins Medium" panose="00000600000000000000" pitchFamily="2" charset="0"/>
                  <a:cs typeface="SVN-Poppins Medium" panose="00000600000000000000" pitchFamily="2" charset="0"/>
                </a:rPr>
                <a:t>Codacy</a:t>
              </a:r>
              <a:endParaRPr lang="en-GB" sz="1200" dirty="0">
                <a:solidFill>
                  <a:srgbClr val="05066D"/>
                </a:solidFill>
                <a:latin typeface="SVN-Poppins Medium" panose="00000600000000000000" pitchFamily="2" charset="0"/>
                <a:cs typeface="SVN-Poppins Medium" panose="00000600000000000000" pitchFamily="2" charset="0"/>
              </a:endParaRPr>
            </a:p>
          </p:txBody>
        </p:sp>
      </p:grpSp>
      <p:pic>
        <p:nvPicPr>
          <p:cNvPr id="8" name="Picture 7">
            <a:extLst>
              <a:ext uri="{FF2B5EF4-FFF2-40B4-BE49-F238E27FC236}">
                <a16:creationId xmlns:a16="http://schemas.microsoft.com/office/drawing/2014/main" id="{235F69D9-209C-7C03-780C-EF152A49AA6B}"/>
              </a:ext>
            </a:extLst>
          </p:cNvPr>
          <p:cNvPicPr>
            <a:picLocks noChangeAspect="1"/>
          </p:cNvPicPr>
          <p:nvPr/>
        </p:nvPicPr>
        <p:blipFill>
          <a:blip r:embed="rId10"/>
          <a:stretch>
            <a:fillRect/>
          </a:stretch>
        </p:blipFill>
        <p:spPr>
          <a:xfrm>
            <a:off x="15483389" y="2989434"/>
            <a:ext cx="414153" cy="414153"/>
          </a:xfrm>
          <a:prstGeom prst="rect">
            <a:avLst/>
          </a:prstGeom>
        </p:spPr>
      </p:pic>
      <p:pic>
        <p:nvPicPr>
          <p:cNvPr id="16" name="Picture 15">
            <a:extLst>
              <a:ext uri="{FF2B5EF4-FFF2-40B4-BE49-F238E27FC236}">
                <a16:creationId xmlns:a16="http://schemas.microsoft.com/office/drawing/2014/main" id="{6ACC65AD-54C2-29CD-0C09-906CC8AC242F}"/>
              </a:ext>
            </a:extLst>
          </p:cNvPr>
          <p:cNvPicPr>
            <a:picLocks noChangeAspect="1"/>
          </p:cNvPicPr>
          <p:nvPr/>
        </p:nvPicPr>
        <p:blipFill>
          <a:blip r:embed="rId10"/>
          <a:stretch>
            <a:fillRect/>
          </a:stretch>
        </p:blipFill>
        <p:spPr>
          <a:xfrm>
            <a:off x="15474799" y="4324023"/>
            <a:ext cx="414153" cy="414153"/>
          </a:xfrm>
          <a:prstGeom prst="rect">
            <a:avLst/>
          </a:prstGeom>
        </p:spPr>
      </p:pic>
      <p:pic>
        <p:nvPicPr>
          <p:cNvPr id="17" name="Picture 16">
            <a:extLst>
              <a:ext uri="{FF2B5EF4-FFF2-40B4-BE49-F238E27FC236}">
                <a16:creationId xmlns:a16="http://schemas.microsoft.com/office/drawing/2014/main" id="{2026EBEA-FF47-0D6B-7C5F-B8C43F6B30B5}"/>
              </a:ext>
            </a:extLst>
          </p:cNvPr>
          <p:cNvPicPr>
            <a:picLocks noChangeAspect="1"/>
          </p:cNvPicPr>
          <p:nvPr/>
        </p:nvPicPr>
        <p:blipFill>
          <a:blip r:embed="rId10"/>
          <a:stretch>
            <a:fillRect/>
          </a:stretch>
        </p:blipFill>
        <p:spPr>
          <a:xfrm>
            <a:off x="15483389" y="5648604"/>
            <a:ext cx="414153" cy="414153"/>
          </a:xfrm>
          <a:prstGeom prst="rect">
            <a:avLst/>
          </a:prstGeom>
        </p:spPr>
      </p:pic>
      <p:pic>
        <p:nvPicPr>
          <p:cNvPr id="20" name="Picture 19">
            <a:extLst>
              <a:ext uri="{FF2B5EF4-FFF2-40B4-BE49-F238E27FC236}">
                <a16:creationId xmlns:a16="http://schemas.microsoft.com/office/drawing/2014/main" id="{BA81A499-6150-15F2-62D8-EF465C293548}"/>
              </a:ext>
            </a:extLst>
          </p:cNvPr>
          <p:cNvPicPr>
            <a:picLocks noChangeAspect="1"/>
          </p:cNvPicPr>
          <p:nvPr/>
        </p:nvPicPr>
        <p:blipFill>
          <a:blip r:embed="rId10"/>
          <a:stretch>
            <a:fillRect/>
          </a:stretch>
        </p:blipFill>
        <p:spPr>
          <a:xfrm>
            <a:off x="15474798" y="6994740"/>
            <a:ext cx="414153" cy="414153"/>
          </a:xfrm>
          <a:prstGeom prst="rect">
            <a:avLst/>
          </a:prstGeom>
        </p:spPr>
      </p:pic>
      <p:pic>
        <p:nvPicPr>
          <p:cNvPr id="25" name="Picture 24">
            <a:extLst>
              <a:ext uri="{FF2B5EF4-FFF2-40B4-BE49-F238E27FC236}">
                <a16:creationId xmlns:a16="http://schemas.microsoft.com/office/drawing/2014/main" id="{34D90977-80F3-93B2-0D78-FCD7A3FB245D}"/>
              </a:ext>
            </a:extLst>
          </p:cNvPr>
          <p:cNvPicPr>
            <a:picLocks noChangeAspect="1"/>
          </p:cNvPicPr>
          <p:nvPr/>
        </p:nvPicPr>
        <p:blipFill>
          <a:blip r:embed="rId10"/>
          <a:stretch>
            <a:fillRect/>
          </a:stretch>
        </p:blipFill>
        <p:spPr>
          <a:xfrm>
            <a:off x="15483389" y="8376197"/>
            <a:ext cx="414153" cy="414153"/>
          </a:xfrm>
          <a:prstGeom prst="rect">
            <a:avLst/>
          </a:prstGeom>
        </p:spPr>
      </p:pic>
    </p:spTree>
    <p:extLst>
      <p:ext uri="{BB962C8B-B14F-4D97-AF65-F5344CB8AC3E}">
        <p14:creationId xmlns:p14="http://schemas.microsoft.com/office/powerpoint/2010/main" val="179420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B5038-2844-F860-31BB-4FAF313B6B64}"/>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281B5FB7-6D45-9A55-162D-92D5581B1BE3}"/>
              </a:ext>
            </a:extLst>
          </p:cNvPr>
          <p:cNvSpPr/>
          <p:nvPr/>
        </p:nvSpPr>
        <p:spPr>
          <a:xfrm>
            <a:off x="-2819400" y="-4838700"/>
            <a:ext cx="28212405" cy="8874084"/>
          </a:xfrm>
          <a:custGeom>
            <a:avLst/>
            <a:gdLst/>
            <a:ahLst/>
            <a:cxnLst/>
            <a:rect l="l" t="t" r="r" b="b"/>
            <a:pathLst>
              <a:path w="28212405" h="8874084">
                <a:moveTo>
                  <a:pt x="0" y="0"/>
                </a:moveTo>
                <a:lnTo>
                  <a:pt x="28212405" y="0"/>
                </a:lnTo>
                <a:lnTo>
                  <a:pt x="28212405" y="8874083"/>
                </a:lnTo>
                <a:lnTo>
                  <a:pt x="0" y="8874083"/>
                </a:lnTo>
                <a:lnTo>
                  <a:pt x="0" y="0"/>
                </a:lnTo>
                <a:close/>
              </a:path>
            </a:pathLst>
          </a:custGeom>
          <a:blipFill dpi="0" rotWithShape="1">
            <a:blip r:embed="rId2">
              <a:alphaModFix amt="15000"/>
              <a:extLst>
                <a:ext uri="{96DAC541-7B7A-43D3-8B79-37D633B846F1}">
                  <asvg:svgBlip xmlns:asvg="http://schemas.microsoft.com/office/drawing/2016/SVG/main" r:embed="rId3"/>
                </a:ext>
              </a:extLst>
            </a:blip>
            <a:srcRect/>
            <a:stretch>
              <a:fillRect/>
            </a:stretch>
          </a:blipFill>
        </p:spPr>
        <p:txBody>
          <a:bodyPr/>
          <a:lstStyle/>
          <a:p>
            <a:endParaRPr lang="en-GB" dirty="0"/>
          </a:p>
        </p:txBody>
      </p:sp>
      <p:sp>
        <p:nvSpPr>
          <p:cNvPr id="13" name="Rectangle: Rounded Corners 12">
            <a:extLst>
              <a:ext uri="{FF2B5EF4-FFF2-40B4-BE49-F238E27FC236}">
                <a16:creationId xmlns:a16="http://schemas.microsoft.com/office/drawing/2014/main" id="{387E2D83-E552-89F4-EA99-A7521C2B9D6D}"/>
              </a:ext>
            </a:extLst>
          </p:cNvPr>
          <p:cNvSpPr/>
          <p:nvPr/>
        </p:nvSpPr>
        <p:spPr>
          <a:xfrm>
            <a:off x="686686" y="1855673"/>
            <a:ext cx="16991714" cy="7513710"/>
          </a:xfrm>
          <a:prstGeom prst="roundRect">
            <a:avLst>
              <a:gd name="adj" fmla="val 1057"/>
            </a:avLst>
          </a:prstGeom>
          <a:solidFill>
            <a:srgbClr val="E6EEFD"/>
          </a:solidFill>
          <a:ln>
            <a:noFill/>
          </a:ln>
          <a:effectLst>
            <a:outerShdw blurRad="304800" dist="889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5066D"/>
              </a:solidFill>
              <a:latin typeface="SVN-Poppins" panose="00000500000000000000" pitchFamily="2" charset="0"/>
              <a:cs typeface="SVN-Poppins" panose="00000500000000000000" pitchFamily="2" charset="0"/>
            </a:endParaRPr>
          </a:p>
        </p:txBody>
      </p:sp>
      <p:sp>
        <p:nvSpPr>
          <p:cNvPr id="2" name="Rectangle 1">
            <a:extLst>
              <a:ext uri="{FF2B5EF4-FFF2-40B4-BE49-F238E27FC236}">
                <a16:creationId xmlns:a16="http://schemas.microsoft.com/office/drawing/2014/main" id="{5D54B49A-A160-0CC1-E9B4-C231C25D351E}"/>
              </a:ext>
            </a:extLst>
          </p:cNvPr>
          <p:cNvSpPr/>
          <p:nvPr/>
        </p:nvSpPr>
        <p:spPr>
          <a:xfrm>
            <a:off x="1331190" y="2639529"/>
            <a:ext cx="15621000" cy="1219412"/>
          </a:xfrm>
          <a:prstGeom prst="rect">
            <a:avLst/>
          </a:prstGeom>
          <a:solidFill>
            <a:srgbClr val="B7CD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9A1E0AFC-7ADE-FC2A-7DAE-D98F16036157}"/>
              </a:ext>
            </a:extLst>
          </p:cNvPr>
          <p:cNvSpPr txBox="1"/>
          <p:nvPr/>
        </p:nvSpPr>
        <p:spPr>
          <a:xfrm>
            <a:off x="533400" y="495300"/>
            <a:ext cx="6172200" cy="769441"/>
          </a:xfrm>
          <a:prstGeom prst="rect">
            <a:avLst/>
          </a:prstGeom>
          <a:noFill/>
        </p:spPr>
        <p:txBody>
          <a:bodyPr wrap="square" rtlCol="0">
            <a:spAutoFit/>
          </a:bodyPr>
          <a:lstStyle/>
          <a:p>
            <a:r>
              <a:rPr lang="en-US" sz="4400" dirty="0">
                <a:solidFill>
                  <a:srgbClr val="05066D"/>
                </a:solidFill>
                <a:latin typeface="SVN-Poppins SemiBold" panose="00000700000000000000" pitchFamily="2" charset="0"/>
                <a:cs typeface="SVN-Poppins SemiBold" panose="00000700000000000000" pitchFamily="2" charset="0"/>
              </a:rPr>
              <a:t>2. Cơ sở lý thuyết</a:t>
            </a:r>
            <a:endParaRPr lang="en-GB" sz="4400" dirty="0">
              <a:solidFill>
                <a:srgbClr val="05066D"/>
              </a:solidFill>
              <a:latin typeface="SVN-Poppins SemiBold" panose="00000700000000000000" pitchFamily="2" charset="0"/>
              <a:cs typeface="SVN-Poppins SemiBold" panose="00000700000000000000" pitchFamily="2" charset="0"/>
            </a:endParaRPr>
          </a:p>
        </p:txBody>
      </p:sp>
      <p:pic>
        <p:nvPicPr>
          <p:cNvPr id="33" name="Picture 32">
            <a:extLst>
              <a:ext uri="{FF2B5EF4-FFF2-40B4-BE49-F238E27FC236}">
                <a16:creationId xmlns:a16="http://schemas.microsoft.com/office/drawing/2014/main" id="{78CDD13D-FCEF-91FC-679C-E9AE6638ED9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34" name="Straight Connector 33">
            <a:extLst>
              <a:ext uri="{FF2B5EF4-FFF2-40B4-BE49-F238E27FC236}">
                <a16:creationId xmlns:a16="http://schemas.microsoft.com/office/drawing/2014/main" id="{443469D2-6AF4-C92D-714B-B0F501AD0DEB}"/>
              </a:ext>
            </a:extLst>
          </p:cNvPr>
          <p:cNvCxnSpPr>
            <a:cxnSpLocks/>
          </p:cNvCxnSpPr>
          <p:nvPr/>
        </p:nvCxnSpPr>
        <p:spPr>
          <a:xfrm>
            <a:off x="5638800" y="876300"/>
            <a:ext cx="10972800"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270369E-2DF6-AB08-877E-1479054D3341}"/>
              </a:ext>
            </a:extLst>
          </p:cNvPr>
          <p:cNvSpPr txBox="1"/>
          <p:nvPr/>
        </p:nvSpPr>
        <p:spPr>
          <a:xfrm>
            <a:off x="558800" y="1181100"/>
            <a:ext cx="6165470" cy="523220"/>
          </a:xfrm>
          <a:prstGeom prst="rect">
            <a:avLst/>
          </a:prstGeom>
          <a:noFill/>
        </p:spPr>
        <p:txBody>
          <a:bodyPr wrap="none" rtlCol="0">
            <a:spAutoFit/>
          </a:bodyPr>
          <a:lstStyle/>
          <a:p>
            <a:r>
              <a:rPr lang="en-GB" sz="2800" dirty="0">
                <a:solidFill>
                  <a:srgbClr val="05066D"/>
                </a:solidFill>
                <a:latin typeface="SVN-Poppins SemiBold" panose="00000700000000000000" pitchFamily="2" charset="0"/>
                <a:cs typeface="SVN-Poppins SemiBold" panose="00000700000000000000" pitchFamily="2" charset="0"/>
              </a:rPr>
              <a:t>Các công cụ đánh giá mã nguồn</a:t>
            </a:r>
          </a:p>
        </p:txBody>
      </p:sp>
      <p:grpSp>
        <p:nvGrpSpPr>
          <p:cNvPr id="3" name="Group 2">
            <a:extLst>
              <a:ext uri="{FF2B5EF4-FFF2-40B4-BE49-F238E27FC236}">
                <a16:creationId xmlns:a16="http://schemas.microsoft.com/office/drawing/2014/main" id="{30EBD0DC-1907-011D-C58F-C5CF877E7940}"/>
              </a:ext>
            </a:extLst>
          </p:cNvPr>
          <p:cNvGrpSpPr/>
          <p:nvPr/>
        </p:nvGrpSpPr>
        <p:grpSpPr>
          <a:xfrm>
            <a:off x="558800" y="9563100"/>
            <a:ext cx="17335431" cy="527711"/>
            <a:chOff x="558800" y="9563100"/>
            <a:chExt cx="17335431" cy="527711"/>
          </a:xfrm>
        </p:grpSpPr>
        <p:sp>
          <p:nvSpPr>
            <p:cNvPr id="4" name="TextBox 3">
              <a:extLst>
                <a:ext uri="{FF2B5EF4-FFF2-40B4-BE49-F238E27FC236}">
                  <a16:creationId xmlns:a16="http://schemas.microsoft.com/office/drawing/2014/main" id="{9F5416CF-11B6-492F-AB85-FAECF207B095}"/>
                </a:ext>
              </a:extLst>
            </p:cNvPr>
            <p:cNvSpPr txBox="1"/>
            <p:nvPr/>
          </p:nvSpPr>
          <p:spPr>
            <a:xfrm>
              <a:off x="558800" y="9714453"/>
              <a:ext cx="12344400" cy="338554"/>
            </a:xfrm>
            <a:prstGeom prst="rect">
              <a:avLst/>
            </a:prstGeom>
            <a:noFill/>
          </p:spPr>
          <p:txBody>
            <a:bodyPr wrap="square">
              <a:spAutoFit/>
            </a:bodyPr>
            <a:lstStyle/>
            <a:p>
              <a:r>
                <a:rPr lang="en-GB" sz="1600" dirty="0">
                  <a:solidFill>
                    <a:srgbClr val="05066D"/>
                  </a:solidFill>
                  <a:latin typeface="SVN-Poppins SemiBold" panose="00000700000000000000" pitchFamily="2" charset="0"/>
                  <a:cs typeface="SVN-Poppins SemiBold" panose="00000700000000000000" pitchFamily="2" charset="0"/>
                </a:rPr>
                <a:t>XÂY DỰNG HỆ THỐNG THEO DÕI DỰ ÁN PHẦN MỀM LÀM VIỆC NHÓM CỦA SINH VIÊN QUA GITHUB ACTION</a:t>
              </a:r>
            </a:p>
          </p:txBody>
        </p:sp>
        <p:cxnSp>
          <p:nvCxnSpPr>
            <p:cNvPr id="5" name="Straight Connector 4">
              <a:extLst>
                <a:ext uri="{FF2B5EF4-FFF2-40B4-BE49-F238E27FC236}">
                  <a16:creationId xmlns:a16="http://schemas.microsoft.com/office/drawing/2014/main" id="{DEC8F5EC-3AC1-7FE4-8B6F-661B8222B159}"/>
                </a:ext>
              </a:extLst>
            </p:cNvPr>
            <p:cNvCxnSpPr>
              <a:cxnSpLocks/>
            </p:cNvCxnSpPr>
            <p:nvPr/>
          </p:nvCxnSpPr>
          <p:spPr>
            <a:xfrm>
              <a:off x="686686" y="9563100"/>
              <a:ext cx="16991714"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40D33C5-26C3-987D-0940-BC7BD1043526}"/>
                </a:ext>
              </a:extLst>
            </p:cNvPr>
            <p:cNvSpPr txBox="1"/>
            <p:nvPr/>
          </p:nvSpPr>
          <p:spPr>
            <a:xfrm>
              <a:off x="17322799" y="9721480"/>
              <a:ext cx="571432" cy="369331"/>
            </a:xfrm>
            <a:prstGeom prst="rect">
              <a:avLst/>
            </a:prstGeom>
            <a:noFill/>
          </p:spPr>
          <p:txBody>
            <a:bodyPr wrap="square">
              <a:spAutoFit/>
            </a:bodyPr>
            <a:lstStyle/>
            <a:p>
              <a:r>
                <a:rPr lang="en-GB" sz="1800" dirty="0">
                  <a:solidFill>
                    <a:srgbClr val="05066D"/>
                  </a:solidFill>
                  <a:latin typeface="SVN-Poppins SemiBold" panose="00000700000000000000" pitchFamily="2" charset="0"/>
                  <a:cs typeface="SVN-Poppins SemiBold" panose="00000700000000000000" pitchFamily="2" charset="0"/>
                </a:rPr>
                <a:t>14</a:t>
              </a:r>
            </a:p>
          </p:txBody>
        </p:sp>
      </p:grpSp>
      <p:cxnSp>
        <p:nvCxnSpPr>
          <p:cNvPr id="19" name="Straight Connector 18">
            <a:extLst>
              <a:ext uri="{FF2B5EF4-FFF2-40B4-BE49-F238E27FC236}">
                <a16:creationId xmlns:a16="http://schemas.microsoft.com/office/drawing/2014/main" id="{B92BAC1D-842E-51CB-FA1D-00D49C1FC9BE}"/>
              </a:ext>
            </a:extLst>
          </p:cNvPr>
          <p:cNvCxnSpPr>
            <a:cxnSpLocks/>
          </p:cNvCxnSpPr>
          <p:nvPr/>
        </p:nvCxnSpPr>
        <p:spPr>
          <a:xfrm>
            <a:off x="1333500" y="3953741"/>
            <a:ext cx="15621000" cy="0"/>
          </a:xfrm>
          <a:prstGeom prst="line">
            <a:avLst/>
          </a:prstGeom>
          <a:ln w="28575">
            <a:solidFill>
              <a:schemeClr val="bg1">
                <a:alpha val="49000"/>
              </a:schemeClr>
            </a:solidFill>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93E42F1-765A-0F9B-5261-CD3F4421841B}"/>
              </a:ext>
            </a:extLst>
          </p:cNvPr>
          <p:cNvSpPr txBox="1"/>
          <p:nvPr/>
        </p:nvSpPr>
        <p:spPr>
          <a:xfrm>
            <a:off x="3619500" y="2042429"/>
            <a:ext cx="2383986" cy="461665"/>
          </a:xfrm>
          <a:prstGeom prst="rect">
            <a:avLst/>
          </a:prstGeom>
          <a:noFill/>
        </p:spPr>
        <p:txBody>
          <a:bodyPr wrap="none" rtlCol="0">
            <a:spAutoFit/>
          </a:bodyPr>
          <a:lstStyle/>
          <a:p>
            <a:r>
              <a:rPr lang="en-GB" sz="2400" dirty="0">
                <a:solidFill>
                  <a:srgbClr val="05066D"/>
                </a:solidFill>
                <a:latin typeface="SVN-Poppins SemiBold" panose="00000700000000000000" pitchFamily="2" charset="0"/>
                <a:cs typeface="SVN-Poppins SemiBold" panose="00000700000000000000" pitchFamily="2" charset="0"/>
              </a:rPr>
              <a:t>Loại phân tích</a:t>
            </a:r>
          </a:p>
        </p:txBody>
      </p:sp>
      <p:sp>
        <p:nvSpPr>
          <p:cNvPr id="22" name="TextBox 21">
            <a:extLst>
              <a:ext uri="{FF2B5EF4-FFF2-40B4-BE49-F238E27FC236}">
                <a16:creationId xmlns:a16="http://schemas.microsoft.com/office/drawing/2014/main" id="{AF5B0D87-7BA0-FE6F-BD30-E84C50C3DE9B}"/>
              </a:ext>
            </a:extLst>
          </p:cNvPr>
          <p:cNvSpPr txBox="1"/>
          <p:nvPr/>
        </p:nvSpPr>
        <p:spPr>
          <a:xfrm>
            <a:off x="10635967" y="2042429"/>
            <a:ext cx="2574744" cy="461665"/>
          </a:xfrm>
          <a:prstGeom prst="rect">
            <a:avLst/>
          </a:prstGeom>
          <a:noFill/>
        </p:spPr>
        <p:txBody>
          <a:bodyPr wrap="none" rtlCol="0">
            <a:spAutoFit/>
          </a:bodyPr>
          <a:lstStyle/>
          <a:p>
            <a:r>
              <a:rPr lang="en-US" sz="2400" dirty="0">
                <a:solidFill>
                  <a:srgbClr val="05066D"/>
                </a:solidFill>
                <a:latin typeface="SVN-Poppins SemiBold" panose="00000700000000000000" pitchFamily="2" charset="0"/>
                <a:cs typeface="SVN-Poppins SemiBold" panose="00000700000000000000" pitchFamily="2" charset="0"/>
              </a:rPr>
              <a:t>Mục đích chính</a:t>
            </a:r>
            <a:endParaRPr lang="en-GB" sz="2400" dirty="0">
              <a:solidFill>
                <a:srgbClr val="05066D"/>
              </a:solidFill>
              <a:latin typeface="SVN-Poppins SemiBold" panose="00000700000000000000" pitchFamily="2" charset="0"/>
              <a:cs typeface="SVN-Poppins SemiBold" panose="00000700000000000000" pitchFamily="2" charset="0"/>
            </a:endParaRPr>
          </a:p>
        </p:txBody>
      </p:sp>
      <p:sp>
        <p:nvSpPr>
          <p:cNvPr id="23" name="TextBox 22">
            <a:extLst>
              <a:ext uri="{FF2B5EF4-FFF2-40B4-BE49-F238E27FC236}">
                <a16:creationId xmlns:a16="http://schemas.microsoft.com/office/drawing/2014/main" id="{C627B027-7BCF-AFAC-0CE9-4EAFD783BEFC}"/>
              </a:ext>
            </a:extLst>
          </p:cNvPr>
          <p:cNvSpPr txBox="1"/>
          <p:nvPr/>
        </p:nvSpPr>
        <p:spPr>
          <a:xfrm>
            <a:off x="7656798" y="2042429"/>
            <a:ext cx="1707519" cy="461665"/>
          </a:xfrm>
          <a:prstGeom prst="rect">
            <a:avLst/>
          </a:prstGeom>
          <a:noFill/>
        </p:spPr>
        <p:txBody>
          <a:bodyPr wrap="none" rtlCol="0">
            <a:spAutoFit/>
          </a:bodyPr>
          <a:lstStyle/>
          <a:p>
            <a:pPr algn="r"/>
            <a:r>
              <a:rPr lang="en-US" sz="2400" dirty="0">
                <a:solidFill>
                  <a:srgbClr val="05066D"/>
                </a:solidFill>
                <a:latin typeface="SVN-Poppins SemiBold" panose="00000700000000000000" pitchFamily="2" charset="0"/>
                <a:cs typeface="SVN-Poppins SemiBold" panose="00000700000000000000" pitchFamily="2" charset="0"/>
              </a:rPr>
              <a:t>Ngôn ngữ</a:t>
            </a:r>
            <a:endParaRPr lang="en-GB" sz="2400" dirty="0">
              <a:solidFill>
                <a:srgbClr val="05066D"/>
              </a:solidFill>
              <a:latin typeface="SVN-Poppins SemiBold" panose="00000700000000000000" pitchFamily="2" charset="0"/>
              <a:cs typeface="SVN-Poppins SemiBold" panose="00000700000000000000" pitchFamily="2" charset="0"/>
            </a:endParaRPr>
          </a:p>
        </p:txBody>
      </p:sp>
      <p:sp>
        <p:nvSpPr>
          <p:cNvPr id="24" name="TextBox 23">
            <a:extLst>
              <a:ext uri="{FF2B5EF4-FFF2-40B4-BE49-F238E27FC236}">
                <a16:creationId xmlns:a16="http://schemas.microsoft.com/office/drawing/2014/main" id="{DF6A1970-5D33-B5C9-00FB-DA7D2AAA729C}"/>
              </a:ext>
            </a:extLst>
          </p:cNvPr>
          <p:cNvSpPr txBox="1"/>
          <p:nvPr/>
        </p:nvSpPr>
        <p:spPr>
          <a:xfrm>
            <a:off x="14428742" y="2042429"/>
            <a:ext cx="2523448" cy="461665"/>
          </a:xfrm>
          <a:prstGeom prst="rect">
            <a:avLst/>
          </a:prstGeom>
          <a:noFill/>
        </p:spPr>
        <p:txBody>
          <a:bodyPr wrap="none" rtlCol="0">
            <a:spAutoFit/>
          </a:bodyPr>
          <a:lstStyle/>
          <a:p>
            <a:r>
              <a:rPr lang="en-US" sz="2400" dirty="0">
                <a:solidFill>
                  <a:srgbClr val="05066D"/>
                </a:solidFill>
                <a:latin typeface="SVN-Poppins SemiBold" panose="00000700000000000000" pitchFamily="2" charset="0"/>
                <a:cs typeface="SVN-Poppins SemiBold" panose="00000700000000000000" pitchFamily="2" charset="0"/>
              </a:rPr>
              <a:t>Tích hợp CI/CD</a:t>
            </a:r>
            <a:endParaRPr lang="en-GB" sz="2400" dirty="0">
              <a:solidFill>
                <a:srgbClr val="05066D"/>
              </a:solidFill>
              <a:latin typeface="SVN-Poppins SemiBold" panose="00000700000000000000" pitchFamily="2" charset="0"/>
              <a:cs typeface="SVN-Poppins SemiBold" panose="00000700000000000000" pitchFamily="2" charset="0"/>
            </a:endParaRPr>
          </a:p>
        </p:txBody>
      </p:sp>
      <p:sp>
        <p:nvSpPr>
          <p:cNvPr id="26" name="TextBox 25">
            <a:extLst>
              <a:ext uri="{FF2B5EF4-FFF2-40B4-BE49-F238E27FC236}">
                <a16:creationId xmlns:a16="http://schemas.microsoft.com/office/drawing/2014/main" id="{5DF0489F-B877-72D4-6E6B-66F6CD646FCB}"/>
              </a:ext>
            </a:extLst>
          </p:cNvPr>
          <p:cNvSpPr txBox="1"/>
          <p:nvPr/>
        </p:nvSpPr>
        <p:spPr>
          <a:xfrm>
            <a:off x="3271488" y="4248843"/>
            <a:ext cx="3124200" cy="646331"/>
          </a:xfrm>
          <a:prstGeom prst="rect">
            <a:avLst/>
          </a:prstGeom>
          <a:noFill/>
        </p:spPr>
        <p:txBody>
          <a:bodyPr wrap="square" rtlCol="0">
            <a:spAutoFit/>
          </a:bodyPr>
          <a:lstStyle/>
          <a:p>
            <a:r>
              <a:rPr lang="vi-VN" dirty="0">
                <a:solidFill>
                  <a:srgbClr val="05066D"/>
                </a:solidFill>
                <a:latin typeface="SVN-Poppins" panose="00000500000000000000" pitchFamily="2" charset="0"/>
                <a:cs typeface="SVN-Poppins" panose="00000500000000000000" pitchFamily="2" charset="0"/>
              </a:rPr>
              <a:t>Kiểm tra định dạng &amp; chuẩn mã (</a:t>
            </a:r>
            <a:r>
              <a:rPr lang="vi-VN" dirty="0" err="1">
                <a:solidFill>
                  <a:srgbClr val="05066D"/>
                </a:solidFill>
                <a:latin typeface="SVN-Poppins" panose="00000500000000000000" pitchFamily="2" charset="0"/>
                <a:cs typeface="SVN-Poppins" panose="00000500000000000000" pitchFamily="2" charset="0"/>
              </a:rPr>
              <a:t>Linting</a:t>
            </a:r>
            <a:r>
              <a:rPr lang="vi-VN" dirty="0">
                <a:solidFill>
                  <a:srgbClr val="05066D"/>
                </a:solidFill>
                <a:latin typeface="SVN-Poppins" panose="00000500000000000000" pitchFamily="2" charset="0"/>
                <a:cs typeface="SVN-Poppins" panose="00000500000000000000" pitchFamily="2" charset="0"/>
              </a:rPr>
              <a:t>)</a:t>
            </a:r>
          </a:p>
        </p:txBody>
      </p:sp>
      <p:sp>
        <p:nvSpPr>
          <p:cNvPr id="27" name="TextBox 26">
            <a:extLst>
              <a:ext uri="{FF2B5EF4-FFF2-40B4-BE49-F238E27FC236}">
                <a16:creationId xmlns:a16="http://schemas.microsoft.com/office/drawing/2014/main" id="{AE349543-7A29-DDC1-4D88-6664184FAE80}"/>
              </a:ext>
            </a:extLst>
          </p:cNvPr>
          <p:cNvSpPr txBox="1"/>
          <p:nvPr/>
        </p:nvSpPr>
        <p:spPr>
          <a:xfrm>
            <a:off x="7496584" y="4387342"/>
            <a:ext cx="1876485" cy="369332"/>
          </a:xfrm>
          <a:prstGeom prst="rect">
            <a:avLst/>
          </a:prstGeom>
          <a:noFill/>
        </p:spPr>
        <p:txBody>
          <a:bodyPr wrap="square" rtlCol="0">
            <a:spAutoFit/>
          </a:bodyPr>
          <a:lstStyle/>
          <a:p>
            <a:r>
              <a:rPr lang="vi-VN" dirty="0">
                <a:solidFill>
                  <a:srgbClr val="05066D"/>
                </a:solidFill>
                <a:latin typeface="SVN-Poppins" panose="00000500000000000000" pitchFamily="2" charset="0"/>
                <a:cs typeface="SVN-Poppins" panose="00000500000000000000" pitchFamily="2" charset="0"/>
              </a:rPr>
              <a:t>JS, TS</a:t>
            </a:r>
          </a:p>
        </p:txBody>
      </p:sp>
      <p:sp>
        <p:nvSpPr>
          <p:cNvPr id="28" name="TextBox 27">
            <a:extLst>
              <a:ext uri="{FF2B5EF4-FFF2-40B4-BE49-F238E27FC236}">
                <a16:creationId xmlns:a16="http://schemas.microsoft.com/office/drawing/2014/main" id="{9F797FB6-5DA1-5F9E-D6D1-32D978AC237C}"/>
              </a:ext>
            </a:extLst>
          </p:cNvPr>
          <p:cNvSpPr txBox="1"/>
          <p:nvPr/>
        </p:nvSpPr>
        <p:spPr>
          <a:xfrm>
            <a:off x="10285507" y="4248843"/>
            <a:ext cx="3278561" cy="646331"/>
          </a:xfrm>
          <a:prstGeom prst="rect">
            <a:avLst/>
          </a:prstGeom>
          <a:noFill/>
        </p:spPr>
        <p:txBody>
          <a:bodyPr wrap="square" rtlCol="0">
            <a:spAutoFit/>
          </a:bodyPr>
          <a:lstStyle/>
          <a:p>
            <a:r>
              <a:rPr lang="en-US" dirty="0">
                <a:solidFill>
                  <a:srgbClr val="05066D"/>
                </a:solidFill>
                <a:latin typeface="SVN-Poppins" panose="00000500000000000000" pitchFamily="2" charset="0"/>
                <a:cs typeface="SVN-Poppins" panose="00000500000000000000" pitchFamily="2" charset="0"/>
              </a:rPr>
              <a:t>Kiểm tra coding style, lỗi logic nhỏ</a:t>
            </a:r>
            <a:endParaRPr lang="vi-VN" dirty="0">
              <a:solidFill>
                <a:srgbClr val="05066D"/>
              </a:solidFill>
              <a:latin typeface="SVN-Poppins" panose="00000500000000000000" pitchFamily="2" charset="0"/>
              <a:cs typeface="SVN-Poppins" panose="00000500000000000000" pitchFamily="2" charset="0"/>
            </a:endParaRPr>
          </a:p>
        </p:txBody>
      </p:sp>
      <p:grpSp>
        <p:nvGrpSpPr>
          <p:cNvPr id="49" name="Group 48">
            <a:extLst>
              <a:ext uri="{FF2B5EF4-FFF2-40B4-BE49-F238E27FC236}">
                <a16:creationId xmlns:a16="http://schemas.microsoft.com/office/drawing/2014/main" id="{A5ED9F99-97EF-BE86-63C5-D67671BF5F3A}"/>
              </a:ext>
            </a:extLst>
          </p:cNvPr>
          <p:cNvGrpSpPr/>
          <p:nvPr/>
        </p:nvGrpSpPr>
        <p:grpSpPr>
          <a:xfrm>
            <a:off x="1676817" y="2699275"/>
            <a:ext cx="1138452" cy="1122817"/>
            <a:chOff x="7758052" y="3820407"/>
            <a:chExt cx="2771891" cy="2733823"/>
          </a:xfrm>
        </p:grpSpPr>
        <p:pic>
          <p:nvPicPr>
            <p:cNvPr id="60" name="Picture 59" descr="A logo with orange circles&#10;&#10;AI-generated content may be incorrect.">
              <a:extLst>
                <a:ext uri="{FF2B5EF4-FFF2-40B4-BE49-F238E27FC236}">
                  <a16:creationId xmlns:a16="http://schemas.microsoft.com/office/drawing/2014/main" id="{787437D6-4303-D6E1-F981-0C289874E7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67700" y="3820407"/>
              <a:ext cx="1752600" cy="1752600"/>
            </a:xfrm>
            <a:prstGeom prst="rect">
              <a:avLst/>
            </a:prstGeom>
          </p:spPr>
        </p:pic>
        <p:sp>
          <p:nvSpPr>
            <p:cNvPr id="61" name="TextBox 60">
              <a:extLst>
                <a:ext uri="{FF2B5EF4-FFF2-40B4-BE49-F238E27FC236}">
                  <a16:creationId xmlns:a16="http://schemas.microsoft.com/office/drawing/2014/main" id="{04F228CB-E3E0-5B61-8C20-888F423C5FC2}"/>
                </a:ext>
              </a:extLst>
            </p:cNvPr>
            <p:cNvSpPr txBox="1"/>
            <p:nvPr/>
          </p:nvSpPr>
          <p:spPr>
            <a:xfrm>
              <a:off x="7758052" y="5430173"/>
              <a:ext cx="2771891" cy="1124057"/>
            </a:xfrm>
            <a:prstGeom prst="rect">
              <a:avLst/>
            </a:prstGeom>
            <a:noFill/>
          </p:spPr>
          <p:txBody>
            <a:bodyPr wrap="none" rtlCol="0">
              <a:spAutoFit/>
            </a:bodyPr>
            <a:lstStyle/>
            <a:p>
              <a:pPr algn="ctr"/>
              <a:r>
                <a:rPr lang="en-GB" sz="1200" dirty="0">
                  <a:solidFill>
                    <a:srgbClr val="05066D"/>
                  </a:solidFill>
                  <a:latin typeface="SVN-Poppins Medium" panose="00000600000000000000" pitchFamily="2" charset="0"/>
                  <a:cs typeface="SVN-Poppins Medium" panose="00000600000000000000" pitchFamily="2" charset="0"/>
                </a:rPr>
                <a:t>SonarQube </a:t>
              </a:r>
            </a:p>
            <a:p>
              <a:pPr algn="ctr"/>
              <a:r>
                <a:rPr lang="en-GB" sz="1200" dirty="0" err="1">
                  <a:solidFill>
                    <a:srgbClr val="05066D"/>
                  </a:solidFill>
                  <a:latin typeface="SVN-Poppins Medium" panose="00000600000000000000" pitchFamily="2" charset="0"/>
                  <a:cs typeface="SVN-Poppins Medium" panose="00000600000000000000" pitchFamily="2" charset="0"/>
                </a:rPr>
                <a:t>SonarCloud</a:t>
              </a:r>
              <a:endParaRPr lang="en-GB" sz="1200" dirty="0">
                <a:solidFill>
                  <a:srgbClr val="05066D"/>
                </a:solidFill>
                <a:latin typeface="SVN-Poppins Medium" panose="00000600000000000000" pitchFamily="2" charset="0"/>
                <a:cs typeface="SVN-Poppins Medium" panose="00000600000000000000" pitchFamily="2" charset="0"/>
              </a:endParaRPr>
            </a:p>
          </p:txBody>
        </p:sp>
      </p:grpSp>
      <p:sp>
        <p:nvSpPr>
          <p:cNvPr id="55" name="TextBox 54">
            <a:extLst>
              <a:ext uri="{FF2B5EF4-FFF2-40B4-BE49-F238E27FC236}">
                <a16:creationId xmlns:a16="http://schemas.microsoft.com/office/drawing/2014/main" id="{65615EF6-D413-8250-88DA-99BBE8E79351}"/>
              </a:ext>
            </a:extLst>
          </p:cNvPr>
          <p:cNvSpPr txBox="1"/>
          <p:nvPr/>
        </p:nvSpPr>
        <p:spPr>
          <a:xfrm>
            <a:off x="3271488" y="2919224"/>
            <a:ext cx="3124200" cy="646331"/>
          </a:xfrm>
          <a:prstGeom prst="rect">
            <a:avLst/>
          </a:prstGeom>
          <a:noFill/>
        </p:spPr>
        <p:txBody>
          <a:bodyPr wrap="square" rtlCol="0">
            <a:spAutoFit/>
          </a:bodyPr>
          <a:lstStyle/>
          <a:p>
            <a:r>
              <a:rPr lang="vi-VN" dirty="0">
                <a:solidFill>
                  <a:srgbClr val="05066D"/>
                </a:solidFill>
                <a:latin typeface="SVN-Poppins" panose="00000500000000000000" pitchFamily="2" charset="0"/>
                <a:cs typeface="SVN-Poppins" panose="00000500000000000000" pitchFamily="2" charset="0"/>
              </a:rPr>
              <a:t>Phân tích mã tĩnh, đánh giá chất lượng &amp; bảo mật</a:t>
            </a:r>
            <a:r>
              <a:rPr lang="en-US" dirty="0">
                <a:solidFill>
                  <a:srgbClr val="05066D"/>
                </a:solidFill>
                <a:latin typeface="SVN-Poppins" panose="00000500000000000000" pitchFamily="2" charset="0"/>
                <a:cs typeface="SVN-Poppins" panose="00000500000000000000" pitchFamily="2" charset="0"/>
              </a:rPr>
              <a:t> </a:t>
            </a:r>
            <a:endParaRPr lang="vi-VN" dirty="0">
              <a:solidFill>
                <a:srgbClr val="05066D"/>
              </a:solidFill>
              <a:latin typeface="SVN-Poppins" panose="00000500000000000000" pitchFamily="2" charset="0"/>
              <a:cs typeface="SVN-Poppins" panose="00000500000000000000" pitchFamily="2" charset="0"/>
            </a:endParaRPr>
          </a:p>
        </p:txBody>
      </p:sp>
      <p:sp>
        <p:nvSpPr>
          <p:cNvPr id="56" name="TextBox 55">
            <a:extLst>
              <a:ext uri="{FF2B5EF4-FFF2-40B4-BE49-F238E27FC236}">
                <a16:creationId xmlns:a16="http://schemas.microsoft.com/office/drawing/2014/main" id="{DB0853A6-9133-7246-9CC4-087428F6BB3C}"/>
              </a:ext>
            </a:extLst>
          </p:cNvPr>
          <p:cNvSpPr txBox="1"/>
          <p:nvPr/>
        </p:nvSpPr>
        <p:spPr>
          <a:xfrm>
            <a:off x="7496584" y="3057723"/>
            <a:ext cx="1876485" cy="369332"/>
          </a:xfrm>
          <a:prstGeom prst="rect">
            <a:avLst/>
          </a:prstGeom>
          <a:noFill/>
        </p:spPr>
        <p:txBody>
          <a:bodyPr wrap="square" rtlCol="0">
            <a:spAutoFit/>
          </a:bodyPr>
          <a:lstStyle/>
          <a:p>
            <a:r>
              <a:rPr lang="en-US" dirty="0">
                <a:solidFill>
                  <a:srgbClr val="05066D"/>
                </a:solidFill>
                <a:latin typeface="SVN-Poppins" panose="00000500000000000000" pitchFamily="2" charset="0"/>
                <a:cs typeface="SVN-Poppins" panose="00000500000000000000" pitchFamily="2" charset="0"/>
              </a:rPr>
              <a:t>+30 ngôn ngữ</a:t>
            </a:r>
            <a:endParaRPr lang="vi-VN" dirty="0">
              <a:solidFill>
                <a:srgbClr val="05066D"/>
              </a:solidFill>
              <a:latin typeface="SVN-Poppins" panose="00000500000000000000" pitchFamily="2" charset="0"/>
              <a:cs typeface="SVN-Poppins" panose="00000500000000000000" pitchFamily="2" charset="0"/>
            </a:endParaRPr>
          </a:p>
        </p:txBody>
      </p:sp>
      <p:sp>
        <p:nvSpPr>
          <p:cNvPr id="57" name="TextBox 56">
            <a:extLst>
              <a:ext uri="{FF2B5EF4-FFF2-40B4-BE49-F238E27FC236}">
                <a16:creationId xmlns:a16="http://schemas.microsoft.com/office/drawing/2014/main" id="{0641C0BC-8D31-CF2D-BA8A-7FCF4013540D}"/>
              </a:ext>
            </a:extLst>
          </p:cNvPr>
          <p:cNvSpPr txBox="1"/>
          <p:nvPr/>
        </p:nvSpPr>
        <p:spPr>
          <a:xfrm>
            <a:off x="10285507" y="2919224"/>
            <a:ext cx="3278561" cy="646331"/>
          </a:xfrm>
          <a:prstGeom prst="rect">
            <a:avLst/>
          </a:prstGeom>
          <a:noFill/>
        </p:spPr>
        <p:txBody>
          <a:bodyPr wrap="square" rtlCol="0">
            <a:spAutoFit/>
          </a:bodyPr>
          <a:lstStyle/>
          <a:p>
            <a:r>
              <a:rPr lang="en-US" dirty="0">
                <a:solidFill>
                  <a:srgbClr val="05066D"/>
                </a:solidFill>
                <a:latin typeface="SVN-Poppins" panose="00000500000000000000" pitchFamily="2" charset="0"/>
                <a:cs typeface="SVN-Poppins" panose="00000500000000000000" pitchFamily="2" charset="0"/>
              </a:rPr>
              <a:t>Phân tích bug, code smells, bảo mật, maintainability</a:t>
            </a:r>
            <a:endParaRPr lang="vi-VN" dirty="0">
              <a:solidFill>
                <a:srgbClr val="05066D"/>
              </a:solidFill>
              <a:latin typeface="SVN-Poppins" panose="00000500000000000000" pitchFamily="2" charset="0"/>
              <a:cs typeface="SVN-Poppins" panose="00000500000000000000" pitchFamily="2" charset="0"/>
            </a:endParaRPr>
          </a:p>
        </p:txBody>
      </p:sp>
      <p:sp>
        <p:nvSpPr>
          <p:cNvPr id="64" name="TextBox 63">
            <a:extLst>
              <a:ext uri="{FF2B5EF4-FFF2-40B4-BE49-F238E27FC236}">
                <a16:creationId xmlns:a16="http://schemas.microsoft.com/office/drawing/2014/main" id="{16AD2D4D-6026-DCC0-89AA-ABC418A0FEFF}"/>
              </a:ext>
            </a:extLst>
          </p:cNvPr>
          <p:cNvSpPr txBox="1"/>
          <p:nvPr/>
        </p:nvSpPr>
        <p:spPr>
          <a:xfrm>
            <a:off x="3249393" y="5712284"/>
            <a:ext cx="3124200" cy="369332"/>
          </a:xfrm>
          <a:prstGeom prst="rect">
            <a:avLst/>
          </a:prstGeom>
          <a:noFill/>
        </p:spPr>
        <p:txBody>
          <a:bodyPr wrap="square" rtlCol="0">
            <a:spAutoFit/>
          </a:bodyPr>
          <a:lstStyle/>
          <a:p>
            <a:r>
              <a:rPr lang="vi-VN" dirty="0">
                <a:solidFill>
                  <a:srgbClr val="05066D"/>
                </a:solidFill>
                <a:latin typeface="SVN-Poppins" panose="00000500000000000000" pitchFamily="2" charset="0"/>
                <a:cs typeface="SVN-Poppins" panose="00000500000000000000" pitchFamily="2" charset="0"/>
              </a:rPr>
              <a:t>Phân tích bảo mật</a:t>
            </a:r>
          </a:p>
        </p:txBody>
      </p:sp>
      <p:sp>
        <p:nvSpPr>
          <p:cNvPr id="65" name="TextBox 64">
            <a:extLst>
              <a:ext uri="{FF2B5EF4-FFF2-40B4-BE49-F238E27FC236}">
                <a16:creationId xmlns:a16="http://schemas.microsoft.com/office/drawing/2014/main" id="{5CE8362E-6E82-8CF3-D4B3-B84F39001B0C}"/>
              </a:ext>
            </a:extLst>
          </p:cNvPr>
          <p:cNvSpPr txBox="1"/>
          <p:nvPr/>
        </p:nvSpPr>
        <p:spPr>
          <a:xfrm>
            <a:off x="7474489" y="5712284"/>
            <a:ext cx="1876485" cy="369332"/>
          </a:xfrm>
          <a:prstGeom prst="rect">
            <a:avLst/>
          </a:prstGeom>
          <a:noFill/>
        </p:spPr>
        <p:txBody>
          <a:bodyPr wrap="square" rtlCol="0">
            <a:spAutoFit/>
          </a:bodyPr>
          <a:lstStyle/>
          <a:p>
            <a:r>
              <a:rPr lang="en-US" dirty="0">
                <a:solidFill>
                  <a:srgbClr val="05066D"/>
                </a:solidFill>
                <a:latin typeface="SVN-Poppins" panose="00000500000000000000" pitchFamily="2" charset="0"/>
                <a:cs typeface="SVN-Poppins" panose="00000500000000000000" pitchFamily="2" charset="0"/>
              </a:rPr>
              <a:t>Đa ngôn ngữ</a:t>
            </a:r>
            <a:endParaRPr lang="vi-VN" dirty="0">
              <a:solidFill>
                <a:srgbClr val="05066D"/>
              </a:solidFill>
              <a:latin typeface="SVN-Poppins" panose="00000500000000000000" pitchFamily="2" charset="0"/>
              <a:cs typeface="SVN-Poppins" panose="00000500000000000000" pitchFamily="2" charset="0"/>
            </a:endParaRPr>
          </a:p>
        </p:txBody>
      </p:sp>
      <p:sp>
        <p:nvSpPr>
          <p:cNvPr id="66" name="TextBox 65">
            <a:extLst>
              <a:ext uri="{FF2B5EF4-FFF2-40B4-BE49-F238E27FC236}">
                <a16:creationId xmlns:a16="http://schemas.microsoft.com/office/drawing/2014/main" id="{5A0491FA-C92E-E4E0-E46F-10B2DD80D440}"/>
              </a:ext>
            </a:extLst>
          </p:cNvPr>
          <p:cNvSpPr txBox="1"/>
          <p:nvPr/>
        </p:nvSpPr>
        <p:spPr>
          <a:xfrm>
            <a:off x="10263412" y="5712284"/>
            <a:ext cx="3278561" cy="369332"/>
          </a:xfrm>
          <a:prstGeom prst="rect">
            <a:avLst/>
          </a:prstGeom>
          <a:noFill/>
        </p:spPr>
        <p:txBody>
          <a:bodyPr wrap="square" rtlCol="0">
            <a:spAutoFit/>
          </a:bodyPr>
          <a:lstStyle/>
          <a:p>
            <a:r>
              <a:rPr lang="en-US" dirty="0">
                <a:solidFill>
                  <a:srgbClr val="05066D"/>
                </a:solidFill>
                <a:latin typeface="SVN-Poppins" panose="00000500000000000000" pitchFamily="2" charset="0"/>
                <a:cs typeface="SVN-Poppins" panose="00000500000000000000" pitchFamily="2" charset="0"/>
              </a:rPr>
              <a:t>Phát hiện lỗ hổng bảo mật</a:t>
            </a:r>
            <a:endParaRPr lang="vi-VN" dirty="0">
              <a:solidFill>
                <a:srgbClr val="05066D"/>
              </a:solidFill>
              <a:latin typeface="SVN-Poppins" panose="00000500000000000000" pitchFamily="2" charset="0"/>
              <a:cs typeface="SVN-Poppins" panose="00000500000000000000" pitchFamily="2" charset="0"/>
            </a:endParaRPr>
          </a:p>
        </p:txBody>
      </p:sp>
      <p:sp>
        <p:nvSpPr>
          <p:cNvPr id="72" name="TextBox 71">
            <a:extLst>
              <a:ext uri="{FF2B5EF4-FFF2-40B4-BE49-F238E27FC236}">
                <a16:creationId xmlns:a16="http://schemas.microsoft.com/office/drawing/2014/main" id="{1B94C794-B8F5-C287-F871-17CCD1593524}"/>
              </a:ext>
            </a:extLst>
          </p:cNvPr>
          <p:cNvSpPr txBox="1"/>
          <p:nvPr/>
        </p:nvSpPr>
        <p:spPr>
          <a:xfrm>
            <a:off x="3271488" y="7046579"/>
            <a:ext cx="3124200" cy="369332"/>
          </a:xfrm>
          <a:prstGeom prst="rect">
            <a:avLst/>
          </a:prstGeom>
          <a:noFill/>
        </p:spPr>
        <p:txBody>
          <a:bodyPr wrap="square" rtlCol="0">
            <a:spAutoFit/>
          </a:bodyPr>
          <a:lstStyle/>
          <a:p>
            <a:r>
              <a:rPr lang="vi-VN" dirty="0">
                <a:solidFill>
                  <a:srgbClr val="05066D"/>
                </a:solidFill>
                <a:latin typeface="SVN-Poppins" panose="00000500000000000000" pitchFamily="2" charset="0"/>
                <a:cs typeface="SVN-Poppins" panose="00000500000000000000" pitchFamily="2" charset="0"/>
              </a:rPr>
              <a:t>Phân tích mã tĩnh</a:t>
            </a:r>
          </a:p>
        </p:txBody>
      </p:sp>
      <p:sp>
        <p:nvSpPr>
          <p:cNvPr id="73" name="TextBox 72">
            <a:extLst>
              <a:ext uri="{FF2B5EF4-FFF2-40B4-BE49-F238E27FC236}">
                <a16:creationId xmlns:a16="http://schemas.microsoft.com/office/drawing/2014/main" id="{58B1AE69-ED6D-F945-8EA7-D20F43429CDA}"/>
              </a:ext>
            </a:extLst>
          </p:cNvPr>
          <p:cNvSpPr txBox="1"/>
          <p:nvPr/>
        </p:nvSpPr>
        <p:spPr>
          <a:xfrm>
            <a:off x="7496584" y="7046579"/>
            <a:ext cx="1876485" cy="369332"/>
          </a:xfrm>
          <a:prstGeom prst="rect">
            <a:avLst/>
          </a:prstGeom>
          <a:noFill/>
        </p:spPr>
        <p:txBody>
          <a:bodyPr wrap="square" rtlCol="0">
            <a:spAutoFit/>
          </a:bodyPr>
          <a:lstStyle/>
          <a:p>
            <a:r>
              <a:rPr lang="vi-VN" dirty="0" err="1">
                <a:solidFill>
                  <a:srgbClr val="05066D"/>
                </a:solidFill>
                <a:latin typeface="SVN-Poppins" panose="00000500000000000000" pitchFamily="2" charset="0"/>
                <a:cs typeface="SVN-Poppins" panose="00000500000000000000" pitchFamily="2" charset="0"/>
              </a:rPr>
              <a:t>Java</a:t>
            </a:r>
            <a:r>
              <a:rPr lang="vi-VN" dirty="0">
                <a:solidFill>
                  <a:srgbClr val="05066D"/>
                </a:solidFill>
                <a:latin typeface="SVN-Poppins" panose="00000500000000000000" pitchFamily="2" charset="0"/>
                <a:cs typeface="SVN-Poppins" panose="00000500000000000000" pitchFamily="2" charset="0"/>
              </a:rPr>
              <a:t>, JS, </a:t>
            </a:r>
            <a:r>
              <a:rPr lang="vi-VN" dirty="0" err="1">
                <a:solidFill>
                  <a:srgbClr val="05066D"/>
                </a:solidFill>
                <a:latin typeface="SVN-Poppins" panose="00000500000000000000" pitchFamily="2" charset="0"/>
                <a:cs typeface="SVN-Poppins" panose="00000500000000000000" pitchFamily="2" charset="0"/>
              </a:rPr>
              <a:t>Apex</a:t>
            </a:r>
            <a:endParaRPr lang="vi-VN" dirty="0">
              <a:solidFill>
                <a:srgbClr val="05066D"/>
              </a:solidFill>
              <a:latin typeface="SVN-Poppins" panose="00000500000000000000" pitchFamily="2" charset="0"/>
              <a:cs typeface="SVN-Poppins" panose="00000500000000000000" pitchFamily="2" charset="0"/>
            </a:endParaRPr>
          </a:p>
        </p:txBody>
      </p:sp>
      <p:sp>
        <p:nvSpPr>
          <p:cNvPr id="74" name="TextBox 73">
            <a:extLst>
              <a:ext uri="{FF2B5EF4-FFF2-40B4-BE49-F238E27FC236}">
                <a16:creationId xmlns:a16="http://schemas.microsoft.com/office/drawing/2014/main" id="{85376EDC-E462-37F3-3283-7325E3C32BB3}"/>
              </a:ext>
            </a:extLst>
          </p:cNvPr>
          <p:cNvSpPr txBox="1"/>
          <p:nvPr/>
        </p:nvSpPr>
        <p:spPr>
          <a:xfrm>
            <a:off x="10285507" y="6908080"/>
            <a:ext cx="3278561" cy="646331"/>
          </a:xfrm>
          <a:prstGeom prst="rect">
            <a:avLst/>
          </a:prstGeom>
          <a:noFill/>
        </p:spPr>
        <p:txBody>
          <a:bodyPr wrap="square" rtlCol="0">
            <a:spAutoFit/>
          </a:bodyPr>
          <a:lstStyle/>
          <a:p>
            <a:r>
              <a:rPr lang="vi-VN" dirty="0">
                <a:solidFill>
                  <a:srgbClr val="05066D"/>
                </a:solidFill>
                <a:latin typeface="SVN-Poppins" panose="00000500000000000000" pitchFamily="2" charset="0"/>
                <a:cs typeface="SVN-Poppins" panose="00000500000000000000" pitchFamily="2" charset="0"/>
              </a:rPr>
              <a:t>Phát hiện </a:t>
            </a:r>
            <a:r>
              <a:rPr lang="vi-VN" dirty="0" err="1">
                <a:solidFill>
                  <a:srgbClr val="05066D"/>
                </a:solidFill>
                <a:latin typeface="SVN-Poppins" panose="00000500000000000000" pitchFamily="2" charset="0"/>
                <a:cs typeface="SVN-Poppins" panose="00000500000000000000" pitchFamily="2" charset="0"/>
              </a:rPr>
              <a:t>bug</a:t>
            </a:r>
            <a:r>
              <a:rPr lang="vi-VN" dirty="0">
                <a:solidFill>
                  <a:srgbClr val="05066D"/>
                </a:solidFill>
                <a:latin typeface="SVN-Poppins" panose="00000500000000000000" pitchFamily="2" charset="0"/>
                <a:cs typeface="SVN-Poppins" panose="00000500000000000000" pitchFamily="2" charset="0"/>
              </a:rPr>
              <a:t>, </a:t>
            </a:r>
            <a:r>
              <a:rPr lang="vi-VN" dirty="0" err="1">
                <a:solidFill>
                  <a:srgbClr val="05066D"/>
                </a:solidFill>
                <a:latin typeface="SVN-Poppins" panose="00000500000000000000" pitchFamily="2" charset="0"/>
                <a:cs typeface="SVN-Poppins" panose="00000500000000000000" pitchFamily="2" charset="0"/>
              </a:rPr>
              <a:t>code</a:t>
            </a:r>
            <a:r>
              <a:rPr lang="vi-VN" dirty="0">
                <a:solidFill>
                  <a:srgbClr val="05066D"/>
                </a:solidFill>
                <a:latin typeface="SVN-Poppins" panose="00000500000000000000" pitchFamily="2" charset="0"/>
                <a:cs typeface="SVN-Poppins" panose="00000500000000000000" pitchFamily="2" charset="0"/>
              </a:rPr>
              <a:t> phức tạp, </a:t>
            </a:r>
            <a:r>
              <a:rPr lang="vi-VN" dirty="0" err="1">
                <a:solidFill>
                  <a:srgbClr val="05066D"/>
                </a:solidFill>
                <a:latin typeface="SVN-Poppins" panose="00000500000000000000" pitchFamily="2" charset="0"/>
                <a:cs typeface="SVN-Poppins" panose="00000500000000000000" pitchFamily="2" charset="0"/>
              </a:rPr>
              <a:t>unused</a:t>
            </a:r>
            <a:r>
              <a:rPr lang="vi-VN" dirty="0">
                <a:solidFill>
                  <a:srgbClr val="05066D"/>
                </a:solidFill>
                <a:latin typeface="SVN-Poppins" panose="00000500000000000000" pitchFamily="2" charset="0"/>
                <a:cs typeface="SVN-Poppins" panose="00000500000000000000" pitchFamily="2" charset="0"/>
              </a:rPr>
              <a:t> </a:t>
            </a:r>
            <a:r>
              <a:rPr lang="vi-VN" dirty="0" err="1">
                <a:solidFill>
                  <a:srgbClr val="05066D"/>
                </a:solidFill>
                <a:latin typeface="SVN-Poppins" panose="00000500000000000000" pitchFamily="2" charset="0"/>
                <a:cs typeface="SVN-Poppins" panose="00000500000000000000" pitchFamily="2" charset="0"/>
              </a:rPr>
              <a:t>code</a:t>
            </a:r>
            <a:endParaRPr lang="vi-VN" dirty="0">
              <a:solidFill>
                <a:srgbClr val="05066D"/>
              </a:solidFill>
              <a:latin typeface="SVN-Poppins" panose="00000500000000000000" pitchFamily="2" charset="0"/>
              <a:cs typeface="SVN-Poppins" panose="00000500000000000000" pitchFamily="2" charset="0"/>
            </a:endParaRPr>
          </a:p>
        </p:txBody>
      </p:sp>
      <p:sp>
        <p:nvSpPr>
          <p:cNvPr id="80" name="TextBox 79">
            <a:extLst>
              <a:ext uri="{FF2B5EF4-FFF2-40B4-BE49-F238E27FC236}">
                <a16:creationId xmlns:a16="http://schemas.microsoft.com/office/drawing/2014/main" id="{B6364EB4-C14C-08BC-328F-199507CE0B36}"/>
              </a:ext>
            </a:extLst>
          </p:cNvPr>
          <p:cNvSpPr txBox="1"/>
          <p:nvPr/>
        </p:nvSpPr>
        <p:spPr>
          <a:xfrm>
            <a:off x="3271488" y="8376197"/>
            <a:ext cx="3124200" cy="369332"/>
          </a:xfrm>
          <a:prstGeom prst="rect">
            <a:avLst/>
          </a:prstGeom>
          <a:noFill/>
        </p:spPr>
        <p:txBody>
          <a:bodyPr wrap="square" rtlCol="0">
            <a:spAutoFit/>
          </a:bodyPr>
          <a:lstStyle/>
          <a:p>
            <a:r>
              <a:rPr lang="vi-VN" dirty="0">
                <a:solidFill>
                  <a:srgbClr val="05066D"/>
                </a:solidFill>
                <a:latin typeface="SVN-Poppins" panose="00000500000000000000" pitchFamily="2" charset="0"/>
                <a:cs typeface="SVN-Poppins" panose="00000500000000000000" pitchFamily="2" charset="0"/>
              </a:rPr>
              <a:t>Đánh giá mã tự động</a:t>
            </a:r>
          </a:p>
        </p:txBody>
      </p:sp>
      <p:sp>
        <p:nvSpPr>
          <p:cNvPr id="81" name="TextBox 80">
            <a:extLst>
              <a:ext uri="{FF2B5EF4-FFF2-40B4-BE49-F238E27FC236}">
                <a16:creationId xmlns:a16="http://schemas.microsoft.com/office/drawing/2014/main" id="{3D72237B-906B-FA03-92F7-7F35CCBF24FE}"/>
              </a:ext>
            </a:extLst>
          </p:cNvPr>
          <p:cNvSpPr txBox="1"/>
          <p:nvPr/>
        </p:nvSpPr>
        <p:spPr>
          <a:xfrm>
            <a:off x="7496584" y="8376197"/>
            <a:ext cx="1876485" cy="369332"/>
          </a:xfrm>
          <a:prstGeom prst="rect">
            <a:avLst/>
          </a:prstGeom>
          <a:noFill/>
        </p:spPr>
        <p:txBody>
          <a:bodyPr wrap="square" rtlCol="0">
            <a:spAutoFit/>
          </a:bodyPr>
          <a:lstStyle/>
          <a:p>
            <a:r>
              <a:rPr lang="vi-VN" dirty="0">
                <a:solidFill>
                  <a:srgbClr val="05066D"/>
                </a:solidFill>
                <a:latin typeface="SVN-Poppins" panose="00000500000000000000" pitchFamily="2" charset="0"/>
                <a:cs typeface="SVN-Poppins" panose="00000500000000000000" pitchFamily="2" charset="0"/>
              </a:rPr>
              <a:t>40+ ngôn ngữ</a:t>
            </a:r>
          </a:p>
        </p:txBody>
      </p:sp>
      <p:sp>
        <p:nvSpPr>
          <p:cNvPr id="82" name="TextBox 81">
            <a:extLst>
              <a:ext uri="{FF2B5EF4-FFF2-40B4-BE49-F238E27FC236}">
                <a16:creationId xmlns:a16="http://schemas.microsoft.com/office/drawing/2014/main" id="{A8254E86-AA3B-5A93-CFD5-14F05231293A}"/>
              </a:ext>
            </a:extLst>
          </p:cNvPr>
          <p:cNvSpPr txBox="1"/>
          <p:nvPr/>
        </p:nvSpPr>
        <p:spPr>
          <a:xfrm>
            <a:off x="10285507" y="8237698"/>
            <a:ext cx="3278561" cy="646331"/>
          </a:xfrm>
          <a:prstGeom prst="rect">
            <a:avLst/>
          </a:prstGeom>
          <a:noFill/>
        </p:spPr>
        <p:txBody>
          <a:bodyPr wrap="square" rtlCol="0">
            <a:spAutoFit/>
          </a:bodyPr>
          <a:lstStyle/>
          <a:p>
            <a:r>
              <a:rPr lang="vi-VN" dirty="0" err="1">
                <a:solidFill>
                  <a:srgbClr val="05066D"/>
                </a:solidFill>
                <a:latin typeface="SVN-Poppins" panose="00000500000000000000" pitchFamily="2" charset="0"/>
                <a:cs typeface="SVN-Poppins" panose="00000500000000000000" pitchFamily="2" charset="0"/>
              </a:rPr>
              <a:t>Review</a:t>
            </a:r>
            <a:r>
              <a:rPr lang="vi-VN" dirty="0">
                <a:solidFill>
                  <a:srgbClr val="05066D"/>
                </a:solidFill>
                <a:latin typeface="SVN-Poppins" panose="00000500000000000000" pitchFamily="2" charset="0"/>
                <a:cs typeface="SVN-Poppins" panose="00000500000000000000" pitchFamily="2" charset="0"/>
              </a:rPr>
              <a:t> tự động, chấm điểm </a:t>
            </a:r>
            <a:r>
              <a:rPr lang="vi-VN" dirty="0" err="1">
                <a:solidFill>
                  <a:srgbClr val="05066D"/>
                </a:solidFill>
                <a:latin typeface="SVN-Poppins" panose="00000500000000000000" pitchFamily="2" charset="0"/>
                <a:cs typeface="SVN-Poppins" panose="00000500000000000000" pitchFamily="2" charset="0"/>
              </a:rPr>
              <a:t>code</a:t>
            </a:r>
            <a:endParaRPr lang="vi-VN" dirty="0">
              <a:solidFill>
                <a:srgbClr val="05066D"/>
              </a:solidFill>
              <a:latin typeface="SVN-Poppins" panose="00000500000000000000" pitchFamily="2" charset="0"/>
              <a:cs typeface="SVN-Poppins" panose="00000500000000000000" pitchFamily="2" charset="0"/>
            </a:endParaRPr>
          </a:p>
        </p:txBody>
      </p:sp>
      <p:cxnSp>
        <p:nvCxnSpPr>
          <p:cNvPr id="86" name="Straight Connector 85">
            <a:extLst>
              <a:ext uri="{FF2B5EF4-FFF2-40B4-BE49-F238E27FC236}">
                <a16:creationId xmlns:a16="http://schemas.microsoft.com/office/drawing/2014/main" id="{093B7395-83E8-F934-4254-EB329999CB4B}"/>
              </a:ext>
            </a:extLst>
          </p:cNvPr>
          <p:cNvCxnSpPr>
            <a:cxnSpLocks/>
          </p:cNvCxnSpPr>
          <p:nvPr/>
        </p:nvCxnSpPr>
        <p:spPr>
          <a:xfrm>
            <a:off x="1347293" y="5219700"/>
            <a:ext cx="15621000" cy="0"/>
          </a:xfrm>
          <a:prstGeom prst="line">
            <a:avLst/>
          </a:prstGeom>
          <a:ln w="28575">
            <a:solidFill>
              <a:schemeClr val="bg1">
                <a:alpha val="49000"/>
              </a:schemeClr>
            </a:solidFill>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62F11DAE-916B-DF4A-06F3-29CB997064D5}"/>
              </a:ext>
            </a:extLst>
          </p:cNvPr>
          <p:cNvCxnSpPr>
            <a:cxnSpLocks/>
          </p:cNvCxnSpPr>
          <p:nvPr/>
        </p:nvCxnSpPr>
        <p:spPr>
          <a:xfrm>
            <a:off x="1415514" y="6594489"/>
            <a:ext cx="15621000" cy="0"/>
          </a:xfrm>
          <a:prstGeom prst="line">
            <a:avLst/>
          </a:prstGeom>
          <a:ln w="28575">
            <a:solidFill>
              <a:schemeClr val="bg1">
                <a:alpha val="49000"/>
              </a:schemeClr>
            </a:solidFill>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B9173258-AFA0-F736-E169-EDEC4A20AD1A}"/>
              </a:ext>
            </a:extLst>
          </p:cNvPr>
          <p:cNvCxnSpPr>
            <a:cxnSpLocks/>
          </p:cNvCxnSpPr>
          <p:nvPr/>
        </p:nvCxnSpPr>
        <p:spPr>
          <a:xfrm>
            <a:off x="1415514" y="7954661"/>
            <a:ext cx="15621000" cy="0"/>
          </a:xfrm>
          <a:prstGeom prst="line">
            <a:avLst/>
          </a:prstGeom>
          <a:ln w="28575">
            <a:solidFill>
              <a:schemeClr val="bg1">
                <a:alpha val="49000"/>
              </a:schemeClr>
            </a:solidFill>
          </a:ln>
        </p:spPr>
        <p:style>
          <a:lnRef idx="1">
            <a:schemeClr val="dk1"/>
          </a:lnRef>
          <a:fillRef idx="0">
            <a:schemeClr val="dk1"/>
          </a:fillRef>
          <a:effectRef idx="0">
            <a:schemeClr val="dk1"/>
          </a:effectRef>
          <a:fontRef idx="minor">
            <a:schemeClr val="tx1"/>
          </a:fontRef>
        </p:style>
      </p:cxnSp>
      <p:grpSp>
        <p:nvGrpSpPr>
          <p:cNvPr id="90" name="Group 89">
            <a:extLst>
              <a:ext uri="{FF2B5EF4-FFF2-40B4-BE49-F238E27FC236}">
                <a16:creationId xmlns:a16="http://schemas.microsoft.com/office/drawing/2014/main" id="{CE2FEC7E-8316-B3DE-6527-724D938FB376}"/>
              </a:ext>
            </a:extLst>
          </p:cNvPr>
          <p:cNvGrpSpPr/>
          <p:nvPr/>
        </p:nvGrpSpPr>
        <p:grpSpPr>
          <a:xfrm>
            <a:off x="1894597" y="4105171"/>
            <a:ext cx="702892" cy="902721"/>
            <a:chOff x="11106541" y="4537987"/>
            <a:chExt cx="1676400" cy="2152994"/>
          </a:xfrm>
        </p:grpSpPr>
        <p:pic>
          <p:nvPicPr>
            <p:cNvPr id="91" name="Picture 90" descr="A blue hexagon with black lines&#10;&#10;AI-generated content may be incorrect.">
              <a:extLst>
                <a:ext uri="{FF2B5EF4-FFF2-40B4-BE49-F238E27FC236}">
                  <a16:creationId xmlns:a16="http://schemas.microsoft.com/office/drawing/2014/main" id="{211F499B-CCB4-63CF-7E8F-F4AAABA455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06541" y="4537987"/>
              <a:ext cx="1676400" cy="1475232"/>
            </a:xfrm>
            <a:prstGeom prst="rect">
              <a:avLst/>
            </a:prstGeom>
          </p:spPr>
        </p:pic>
        <p:sp>
          <p:nvSpPr>
            <p:cNvPr id="92" name="TextBox 91">
              <a:extLst>
                <a:ext uri="{FF2B5EF4-FFF2-40B4-BE49-F238E27FC236}">
                  <a16:creationId xmlns:a16="http://schemas.microsoft.com/office/drawing/2014/main" id="{C9EDFCF0-0DA4-2ECD-0E64-FBAE29AF7614}"/>
                </a:ext>
              </a:extLst>
            </p:cNvPr>
            <p:cNvSpPr txBox="1"/>
            <p:nvPr/>
          </p:nvSpPr>
          <p:spPr>
            <a:xfrm>
              <a:off x="11282550" y="6030337"/>
              <a:ext cx="1487978" cy="660644"/>
            </a:xfrm>
            <a:prstGeom prst="rect">
              <a:avLst/>
            </a:prstGeom>
            <a:noFill/>
          </p:spPr>
          <p:txBody>
            <a:bodyPr wrap="none" rtlCol="0">
              <a:spAutoFit/>
            </a:bodyPr>
            <a:lstStyle/>
            <a:p>
              <a:pPr algn="ctr"/>
              <a:r>
                <a:rPr lang="en-GB" sz="1200" dirty="0" err="1">
                  <a:solidFill>
                    <a:srgbClr val="05066D"/>
                  </a:solidFill>
                  <a:latin typeface="SVN-Poppins Medium" panose="00000600000000000000" pitchFamily="2" charset="0"/>
                  <a:cs typeface="SVN-Poppins Medium" panose="00000600000000000000" pitchFamily="2" charset="0"/>
                </a:rPr>
                <a:t>ESLint</a:t>
              </a:r>
              <a:endParaRPr lang="en-GB" sz="1200" dirty="0">
                <a:solidFill>
                  <a:srgbClr val="05066D"/>
                </a:solidFill>
                <a:latin typeface="SVN-Poppins Medium" panose="00000600000000000000" pitchFamily="2" charset="0"/>
                <a:cs typeface="SVN-Poppins Medium" panose="00000600000000000000" pitchFamily="2" charset="0"/>
              </a:endParaRPr>
            </a:p>
          </p:txBody>
        </p:sp>
      </p:grpSp>
      <p:grpSp>
        <p:nvGrpSpPr>
          <p:cNvPr id="93" name="Group 92">
            <a:extLst>
              <a:ext uri="{FF2B5EF4-FFF2-40B4-BE49-F238E27FC236}">
                <a16:creationId xmlns:a16="http://schemas.microsoft.com/office/drawing/2014/main" id="{02817CBC-EEC1-1E15-3F02-FABF40FBF74C}"/>
              </a:ext>
            </a:extLst>
          </p:cNvPr>
          <p:cNvGrpSpPr/>
          <p:nvPr/>
        </p:nvGrpSpPr>
        <p:grpSpPr>
          <a:xfrm>
            <a:off x="1851544" y="5465930"/>
            <a:ext cx="788999" cy="919810"/>
            <a:chOff x="8422426" y="6667841"/>
            <a:chExt cx="1564018" cy="1823323"/>
          </a:xfrm>
        </p:grpSpPr>
        <p:pic>
          <p:nvPicPr>
            <p:cNvPr id="94" name="Picture 93" descr="A blue rectangle with white text&#10;&#10;AI-generated content may be incorrect.">
              <a:extLst>
                <a:ext uri="{FF2B5EF4-FFF2-40B4-BE49-F238E27FC236}">
                  <a16:creationId xmlns:a16="http://schemas.microsoft.com/office/drawing/2014/main" id="{DCA4E241-AD99-4ED4-6E03-6F0EDC4A4C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53893" y="6667841"/>
              <a:ext cx="1257300" cy="1257300"/>
            </a:xfrm>
            <a:prstGeom prst="rect">
              <a:avLst/>
            </a:prstGeom>
          </p:spPr>
        </p:pic>
        <p:sp>
          <p:nvSpPr>
            <p:cNvPr id="95" name="TextBox 94">
              <a:extLst>
                <a:ext uri="{FF2B5EF4-FFF2-40B4-BE49-F238E27FC236}">
                  <a16:creationId xmlns:a16="http://schemas.microsoft.com/office/drawing/2014/main" id="{7C22C635-2E3F-FE0E-6C82-295280F2DA6F}"/>
                </a:ext>
              </a:extLst>
            </p:cNvPr>
            <p:cNvSpPr txBox="1"/>
            <p:nvPr/>
          </p:nvSpPr>
          <p:spPr>
            <a:xfrm>
              <a:off x="8422426" y="7942074"/>
              <a:ext cx="1564018" cy="549090"/>
            </a:xfrm>
            <a:prstGeom prst="rect">
              <a:avLst/>
            </a:prstGeom>
            <a:noFill/>
          </p:spPr>
          <p:txBody>
            <a:bodyPr wrap="none" rtlCol="0">
              <a:spAutoFit/>
            </a:bodyPr>
            <a:lstStyle/>
            <a:p>
              <a:pPr algn="ctr"/>
              <a:r>
                <a:rPr lang="en-GB" sz="1200" dirty="0" err="1">
                  <a:solidFill>
                    <a:srgbClr val="05066D"/>
                  </a:solidFill>
                  <a:latin typeface="SVN-Poppins Medium" panose="00000600000000000000" pitchFamily="2" charset="0"/>
                  <a:cs typeface="SVN-Poppins Medium" panose="00000600000000000000" pitchFamily="2" charset="0"/>
                </a:rPr>
                <a:t>CodeQL</a:t>
              </a:r>
              <a:endParaRPr lang="en-GB" sz="1200" dirty="0">
                <a:solidFill>
                  <a:srgbClr val="05066D"/>
                </a:solidFill>
                <a:latin typeface="SVN-Poppins Medium" panose="00000600000000000000" pitchFamily="2" charset="0"/>
                <a:cs typeface="SVN-Poppins Medium" panose="00000600000000000000" pitchFamily="2" charset="0"/>
              </a:endParaRPr>
            </a:p>
          </p:txBody>
        </p:sp>
      </p:grpSp>
      <p:grpSp>
        <p:nvGrpSpPr>
          <p:cNvPr id="102" name="Group 101">
            <a:extLst>
              <a:ext uri="{FF2B5EF4-FFF2-40B4-BE49-F238E27FC236}">
                <a16:creationId xmlns:a16="http://schemas.microsoft.com/office/drawing/2014/main" id="{82189722-8E15-56D7-B8D0-64FE3CF1DA99}"/>
              </a:ext>
            </a:extLst>
          </p:cNvPr>
          <p:cNvGrpSpPr/>
          <p:nvPr/>
        </p:nvGrpSpPr>
        <p:grpSpPr>
          <a:xfrm>
            <a:off x="1851544" y="6754787"/>
            <a:ext cx="788998" cy="971415"/>
            <a:chOff x="5699791" y="4537987"/>
            <a:chExt cx="1447801" cy="1782535"/>
          </a:xfrm>
        </p:grpSpPr>
        <p:pic>
          <p:nvPicPr>
            <p:cNvPr id="103" name="Picture 102" descr="A green letter with a check mark in the middle of a black background&#10;&#10;AI-generated content may be incorrect.">
              <a:extLst>
                <a:ext uri="{FF2B5EF4-FFF2-40B4-BE49-F238E27FC236}">
                  <a16:creationId xmlns:a16="http://schemas.microsoft.com/office/drawing/2014/main" id="{9B355869-55C2-6843-46DC-DE33C98CD9D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99791" y="4537987"/>
              <a:ext cx="1447801" cy="1447801"/>
            </a:xfrm>
            <a:prstGeom prst="rect">
              <a:avLst/>
            </a:prstGeom>
          </p:spPr>
        </p:pic>
        <p:sp>
          <p:nvSpPr>
            <p:cNvPr id="104" name="TextBox 103">
              <a:extLst>
                <a:ext uri="{FF2B5EF4-FFF2-40B4-BE49-F238E27FC236}">
                  <a16:creationId xmlns:a16="http://schemas.microsoft.com/office/drawing/2014/main" id="{581327DF-C904-F518-95A7-B6E9651B0D93}"/>
                </a:ext>
              </a:extLst>
            </p:cNvPr>
            <p:cNvSpPr txBox="1"/>
            <p:nvPr/>
          </p:nvSpPr>
          <p:spPr>
            <a:xfrm>
              <a:off x="5898208" y="5812232"/>
              <a:ext cx="1050961" cy="508290"/>
            </a:xfrm>
            <a:prstGeom prst="rect">
              <a:avLst/>
            </a:prstGeom>
            <a:noFill/>
          </p:spPr>
          <p:txBody>
            <a:bodyPr wrap="square" rtlCol="0">
              <a:spAutoFit/>
            </a:bodyPr>
            <a:lstStyle/>
            <a:p>
              <a:pPr algn="ctr"/>
              <a:r>
                <a:rPr lang="en-GB" sz="1200" dirty="0">
                  <a:solidFill>
                    <a:srgbClr val="05066D"/>
                  </a:solidFill>
                  <a:latin typeface="SVN-Poppins Medium" panose="00000600000000000000" pitchFamily="2" charset="0"/>
                  <a:cs typeface="SVN-Poppins Medium" panose="00000600000000000000" pitchFamily="2" charset="0"/>
                </a:rPr>
                <a:t>PMD</a:t>
              </a:r>
            </a:p>
          </p:txBody>
        </p:sp>
      </p:grpSp>
      <p:grpSp>
        <p:nvGrpSpPr>
          <p:cNvPr id="105" name="Group 104">
            <a:extLst>
              <a:ext uri="{FF2B5EF4-FFF2-40B4-BE49-F238E27FC236}">
                <a16:creationId xmlns:a16="http://schemas.microsoft.com/office/drawing/2014/main" id="{2C20520E-05CD-B662-969D-4CA5ABA4150F}"/>
              </a:ext>
            </a:extLst>
          </p:cNvPr>
          <p:cNvGrpSpPr/>
          <p:nvPr/>
        </p:nvGrpSpPr>
        <p:grpSpPr>
          <a:xfrm>
            <a:off x="1851544" y="8168829"/>
            <a:ext cx="788999" cy="931661"/>
            <a:chOff x="15394635" y="6438730"/>
            <a:chExt cx="1633830" cy="1929248"/>
          </a:xfrm>
        </p:grpSpPr>
        <p:pic>
          <p:nvPicPr>
            <p:cNvPr id="106" name="Picture 105" descr="A white circle on a blue background&#10;&#10;AI-generated content may be incorrect.">
              <a:extLst>
                <a:ext uri="{FF2B5EF4-FFF2-40B4-BE49-F238E27FC236}">
                  <a16:creationId xmlns:a16="http://schemas.microsoft.com/office/drawing/2014/main" id="{0AB547E6-BA95-2BDF-502E-05D4D1DF49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44800" y="6438730"/>
              <a:ext cx="1333500" cy="1333500"/>
            </a:xfrm>
            <a:prstGeom prst="rect">
              <a:avLst/>
            </a:prstGeom>
          </p:spPr>
        </p:pic>
        <p:sp>
          <p:nvSpPr>
            <p:cNvPr id="107" name="TextBox 106">
              <a:extLst>
                <a:ext uri="{FF2B5EF4-FFF2-40B4-BE49-F238E27FC236}">
                  <a16:creationId xmlns:a16="http://schemas.microsoft.com/office/drawing/2014/main" id="{D90B5ADE-EA8F-6B8C-7787-037D71FD3CF6}"/>
                </a:ext>
              </a:extLst>
            </p:cNvPr>
            <p:cNvSpPr txBox="1"/>
            <p:nvPr/>
          </p:nvSpPr>
          <p:spPr>
            <a:xfrm>
              <a:off x="15394635" y="7794379"/>
              <a:ext cx="1633830" cy="573599"/>
            </a:xfrm>
            <a:prstGeom prst="rect">
              <a:avLst/>
            </a:prstGeom>
            <a:noFill/>
          </p:spPr>
          <p:txBody>
            <a:bodyPr wrap="none" rtlCol="0">
              <a:spAutoFit/>
            </a:bodyPr>
            <a:lstStyle/>
            <a:p>
              <a:pPr algn="ctr"/>
              <a:r>
                <a:rPr lang="en-GB" sz="1200" dirty="0" err="1">
                  <a:solidFill>
                    <a:srgbClr val="05066D"/>
                  </a:solidFill>
                  <a:latin typeface="SVN-Poppins Medium" panose="00000600000000000000" pitchFamily="2" charset="0"/>
                  <a:cs typeface="SVN-Poppins Medium" panose="00000600000000000000" pitchFamily="2" charset="0"/>
                </a:rPr>
                <a:t>Codacy</a:t>
              </a:r>
              <a:endParaRPr lang="en-GB" sz="1200" dirty="0">
                <a:solidFill>
                  <a:srgbClr val="05066D"/>
                </a:solidFill>
                <a:latin typeface="SVN-Poppins Medium" panose="00000600000000000000" pitchFamily="2" charset="0"/>
                <a:cs typeface="SVN-Poppins Medium" panose="00000600000000000000" pitchFamily="2" charset="0"/>
              </a:endParaRPr>
            </a:p>
          </p:txBody>
        </p:sp>
      </p:grpSp>
      <p:pic>
        <p:nvPicPr>
          <p:cNvPr id="8" name="Picture 7">
            <a:extLst>
              <a:ext uri="{FF2B5EF4-FFF2-40B4-BE49-F238E27FC236}">
                <a16:creationId xmlns:a16="http://schemas.microsoft.com/office/drawing/2014/main" id="{CD407B89-1BC2-2682-3C03-4280DC7A0CF6}"/>
              </a:ext>
            </a:extLst>
          </p:cNvPr>
          <p:cNvPicPr>
            <a:picLocks noChangeAspect="1"/>
          </p:cNvPicPr>
          <p:nvPr/>
        </p:nvPicPr>
        <p:blipFill>
          <a:blip r:embed="rId10"/>
          <a:stretch>
            <a:fillRect/>
          </a:stretch>
        </p:blipFill>
        <p:spPr>
          <a:xfrm>
            <a:off x="15483389" y="2989434"/>
            <a:ext cx="414153" cy="414153"/>
          </a:xfrm>
          <a:prstGeom prst="rect">
            <a:avLst/>
          </a:prstGeom>
        </p:spPr>
      </p:pic>
      <p:pic>
        <p:nvPicPr>
          <p:cNvPr id="16" name="Picture 15">
            <a:extLst>
              <a:ext uri="{FF2B5EF4-FFF2-40B4-BE49-F238E27FC236}">
                <a16:creationId xmlns:a16="http://schemas.microsoft.com/office/drawing/2014/main" id="{A3812572-911A-C38E-CCB9-05B832940B53}"/>
              </a:ext>
            </a:extLst>
          </p:cNvPr>
          <p:cNvPicPr>
            <a:picLocks noChangeAspect="1"/>
          </p:cNvPicPr>
          <p:nvPr/>
        </p:nvPicPr>
        <p:blipFill>
          <a:blip r:embed="rId10"/>
          <a:stretch>
            <a:fillRect/>
          </a:stretch>
        </p:blipFill>
        <p:spPr>
          <a:xfrm>
            <a:off x="15474799" y="4324023"/>
            <a:ext cx="414153" cy="414153"/>
          </a:xfrm>
          <a:prstGeom prst="rect">
            <a:avLst/>
          </a:prstGeom>
        </p:spPr>
      </p:pic>
      <p:pic>
        <p:nvPicPr>
          <p:cNvPr id="17" name="Picture 16">
            <a:extLst>
              <a:ext uri="{FF2B5EF4-FFF2-40B4-BE49-F238E27FC236}">
                <a16:creationId xmlns:a16="http://schemas.microsoft.com/office/drawing/2014/main" id="{6FC16F9B-F1B4-E6FB-878E-B1D127B15609}"/>
              </a:ext>
            </a:extLst>
          </p:cNvPr>
          <p:cNvPicPr>
            <a:picLocks noChangeAspect="1"/>
          </p:cNvPicPr>
          <p:nvPr/>
        </p:nvPicPr>
        <p:blipFill>
          <a:blip r:embed="rId10"/>
          <a:stretch>
            <a:fillRect/>
          </a:stretch>
        </p:blipFill>
        <p:spPr>
          <a:xfrm>
            <a:off x="15483389" y="5648604"/>
            <a:ext cx="414153" cy="414153"/>
          </a:xfrm>
          <a:prstGeom prst="rect">
            <a:avLst/>
          </a:prstGeom>
        </p:spPr>
      </p:pic>
      <p:pic>
        <p:nvPicPr>
          <p:cNvPr id="20" name="Picture 19">
            <a:extLst>
              <a:ext uri="{FF2B5EF4-FFF2-40B4-BE49-F238E27FC236}">
                <a16:creationId xmlns:a16="http://schemas.microsoft.com/office/drawing/2014/main" id="{12A89E50-54E6-DFA0-0EF4-9A2816BDAC27}"/>
              </a:ext>
            </a:extLst>
          </p:cNvPr>
          <p:cNvPicPr>
            <a:picLocks noChangeAspect="1"/>
          </p:cNvPicPr>
          <p:nvPr/>
        </p:nvPicPr>
        <p:blipFill>
          <a:blip r:embed="rId10"/>
          <a:stretch>
            <a:fillRect/>
          </a:stretch>
        </p:blipFill>
        <p:spPr>
          <a:xfrm>
            <a:off x="15474798" y="6994740"/>
            <a:ext cx="414153" cy="414153"/>
          </a:xfrm>
          <a:prstGeom prst="rect">
            <a:avLst/>
          </a:prstGeom>
        </p:spPr>
      </p:pic>
      <p:pic>
        <p:nvPicPr>
          <p:cNvPr id="25" name="Picture 24">
            <a:extLst>
              <a:ext uri="{FF2B5EF4-FFF2-40B4-BE49-F238E27FC236}">
                <a16:creationId xmlns:a16="http://schemas.microsoft.com/office/drawing/2014/main" id="{A0924BB8-A6DA-10E3-1C00-AB93BCDC0F37}"/>
              </a:ext>
            </a:extLst>
          </p:cNvPr>
          <p:cNvPicPr>
            <a:picLocks noChangeAspect="1"/>
          </p:cNvPicPr>
          <p:nvPr/>
        </p:nvPicPr>
        <p:blipFill>
          <a:blip r:embed="rId10"/>
          <a:stretch>
            <a:fillRect/>
          </a:stretch>
        </p:blipFill>
        <p:spPr>
          <a:xfrm>
            <a:off x="15483389" y="8376197"/>
            <a:ext cx="414153" cy="414153"/>
          </a:xfrm>
          <a:prstGeom prst="rect">
            <a:avLst/>
          </a:prstGeom>
        </p:spPr>
      </p:pic>
    </p:spTree>
    <p:extLst>
      <p:ext uri="{BB962C8B-B14F-4D97-AF65-F5344CB8AC3E}">
        <p14:creationId xmlns:p14="http://schemas.microsoft.com/office/powerpoint/2010/main" val="19655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571C7-B2CD-9FCF-AD4F-779460BBDF7B}"/>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54B27D16-1418-C3A5-C120-457ED3F94F43}"/>
              </a:ext>
            </a:extLst>
          </p:cNvPr>
          <p:cNvSpPr/>
          <p:nvPr/>
        </p:nvSpPr>
        <p:spPr>
          <a:xfrm>
            <a:off x="-2819400" y="-4838700"/>
            <a:ext cx="28212405" cy="8874084"/>
          </a:xfrm>
          <a:custGeom>
            <a:avLst/>
            <a:gdLst/>
            <a:ahLst/>
            <a:cxnLst/>
            <a:rect l="l" t="t" r="r" b="b"/>
            <a:pathLst>
              <a:path w="28212405" h="8874084">
                <a:moveTo>
                  <a:pt x="0" y="0"/>
                </a:moveTo>
                <a:lnTo>
                  <a:pt x="28212405" y="0"/>
                </a:lnTo>
                <a:lnTo>
                  <a:pt x="28212405" y="8874083"/>
                </a:lnTo>
                <a:lnTo>
                  <a:pt x="0" y="8874083"/>
                </a:lnTo>
                <a:lnTo>
                  <a:pt x="0" y="0"/>
                </a:lnTo>
                <a:close/>
              </a:path>
            </a:pathLst>
          </a:custGeom>
          <a:blipFill dpi="0" rotWithShape="1">
            <a:blip r:embed="rId2">
              <a:alphaModFix amt="15000"/>
              <a:extLst>
                <a:ext uri="{96DAC541-7B7A-43D3-8B79-37D633B846F1}">
                  <asvg:svgBlip xmlns:asvg="http://schemas.microsoft.com/office/drawing/2016/SVG/main" r:embed="rId3"/>
                </a:ext>
              </a:extLst>
            </a:blip>
            <a:srcRect/>
            <a:stretch>
              <a:fillRect/>
            </a:stretch>
          </a:blipFill>
        </p:spPr>
        <p:txBody>
          <a:bodyPr/>
          <a:lstStyle/>
          <a:p>
            <a:endParaRPr lang="en-GB" dirty="0"/>
          </a:p>
        </p:txBody>
      </p:sp>
      <p:sp>
        <p:nvSpPr>
          <p:cNvPr id="32" name="TextBox 31">
            <a:extLst>
              <a:ext uri="{FF2B5EF4-FFF2-40B4-BE49-F238E27FC236}">
                <a16:creationId xmlns:a16="http://schemas.microsoft.com/office/drawing/2014/main" id="{D28379D4-387F-D824-AB2F-C8673795914B}"/>
              </a:ext>
            </a:extLst>
          </p:cNvPr>
          <p:cNvSpPr txBox="1"/>
          <p:nvPr/>
        </p:nvSpPr>
        <p:spPr>
          <a:xfrm>
            <a:off x="533400" y="495300"/>
            <a:ext cx="6172200" cy="769441"/>
          </a:xfrm>
          <a:prstGeom prst="rect">
            <a:avLst/>
          </a:prstGeom>
          <a:noFill/>
        </p:spPr>
        <p:txBody>
          <a:bodyPr wrap="square" rtlCol="0">
            <a:spAutoFit/>
          </a:bodyPr>
          <a:lstStyle/>
          <a:p>
            <a:r>
              <a:rPr lang="en-US" sz="4400" dirty="0">
                <a:solidFill>
                  <a:srgbClr val="05066D"/>
                </a:solidFill>
                <a:latin typeface="SVN-Poppins SemiBold" panose="00000700000000000000" pitchFamily="2" charset="0"/>
                <a:cs typeface="SVN-Poppins SemiBold" panose="00000700000000000000" pitchFamily="2" charset="0"/>
              </a:rPr>
              <a:t>2. Cơ sở lý thuyết</a:t>
            </a:r>
            <a:endParaRPr lang="en-GB" sz="4400" dirty="0">
              <a:solidFill>
                <a:srgbClr val="05066D"/>
              </a:solidFill>
              <a:latin typeface="SVN-Poppins SemiBold" panose="00000700000000000000" pitchFamily="2" charset="0"/>
              <a:cs typeface="SVN-Poppins SemiBold" panose="00000700000000000000" pitchFamily="2" charset="0"/>
            </a:endParaRPr>
          </a:p>
        </p:txBody>
      </p:sp>
      <p:pic>
        <p:nvPicPr>
          <p:cNvPr id="33" name="Picture 32">
            <a:extLst>
              <a:ext uri="{FF2B5EF4-FFF2-40B4-BE49-F238E27FC236}">
                <a16:creationId xmlns:a16="http://schemas.microsoft.com/office/drawing/2014/main" id="{0DDC58F4-7A98-91B4-23E1-F9E76E8B5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34" name="Straight Connector 33">
            <a:extLst>
              <a:ext uri="{FF2B5EF4-FFF2-40B4-BE49-F238E27FC236}">
                <a16:creationId xmlns:a16="http://schemas.microsoft.com/office/drawing/2014/main" id="{8BDF2245-2B5A-C662-54F6-19D97901D049}"/>
              </a:ext>
            </a:extLst>
          </p:cNvPr>
          <p:cNvCxnSpPr>
            <a:cxnSpLocks/>
          </p:cNvCxnSpPr>
          <p:nvPr/>
        </p:nvCxnSpPr>
        <p:spPr>
          <a:xfrm>
            <a:off x="5638800" y="876300"/>
            <a:ext cx="10972800"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C9B5F44-0FCA-7426-0FAF-9171C4C1BBF4}"/>
              </a:ext>
            </a:extLst>
          </p:cNvPr>
          <p:cNvSpPr txBox="1"/>
          <p:nvPr/>
        </p:nvSpPr>
        <p:spPr>
          <a:xfrm>
            <a:off x="558800" y="1294776"/>
            <a:ext cx="7414209" cy="523220"/>
          </a:xfrm>
          <a:prstGeom prst="rect">
            <a:avLst/>
          </a:prstGeom>
          <a:noFill/>
        </p:spPr>
        <p:txBody>
          <a:bodyPr wrap="none" rtlCol="0">
            <a:spAutoFit/>
          </a:bodyPr>
          <a:lstStyle/>
          <a:p>
            <a:r>
              <a:rPr lang="en-GB" sz="2800" dirty="0">
                <a:solidFill>
                  <a:srgbClr val="05066D"/>
                </a:solidFill>
                <a:latin typeface="SVN-Poppins SemiBold" panose="00000700000000000000" pitchFamily="2" charset="0"/>
                <a:cs typeface="SVN-Poppins SemiBold" panose="00000700000000000000" pitchFamily="2" charset="0"/>
              </a:rPr>
              <a:t>Các chỉ số quan trọng trong SonarQube</a:t>
            </a:r>
          </a:p>
        </p:txBody>
      </p:sp>
      <p:grpSp>
        <p:nvGrpSpPr>
          <p:cNvPr id="3" name="Group 2">
            <a:extLst>
              <a:ext uri="{FF2B5EF4-FFF2-40B4-BE49-F238E27FC236}">
                <a16:creationId xmlns:a16="http://schemas.microsoft.com/office/drawing/2014/main" id="{D2D4AF9D-9D7A-E5B2-F106-49CD63C766DA}"/>
              </a:ext>
            </a:extLst>
          </p:cNvPr>
          <p:cNvGrpSpPr/>
          <p:nvPr/>
        </p:nvGrpSpPr>
        <p:grpSpPr>
          <a:xfrm>
            <a:off x="558800" y="9563100"/>
            <a:ext cx="17335431" cy="527711"/>
            <a:chOff x="558800" y="9563100"/>
            <a:chExt cx="17335431" cy="527711"/>
          </a:xfrm>
        </p:grpSpPr>
        <p:sp>
          <p:nvSpPr>
            <p:cNvPr id="4" name="TextBox 3">
              <a:extLst>
                <a:ext uri="{FF2B5EF4-FFF2-40B4-BE49-F238E27FC236}">
                  <a16:creationId xmlns:a16="http://schemas.microsoft.com/office/drawing/2014/main" id="{4EB1ED4B-A7F8-5E34-7CBD-1E5107CF3C5B}"/>
                </a:ext>
              </a:extLst>
            </p:cNvPr>
            <p:cNvSpPr txBox="1"/>
            <p:nvPr/>
          </p:nvSpPr>
          <p:spPr>
            <a:xfrm>
              <a:off x="558800" y="9714453"/>
              <a:ext cx="12344400" cy="338554"/>
            </a:xfrm>
            <a:prstGeom prst="rect">
              <a:avLst/>
            </a:prstGeom>
            <a:noFill/>
          </p:spPr>
          <p:txBody>
            <a:bodyPr wrap="square">
              <a:spAutoFit/>
            </a:bodyPr>
            <a:lstStyle/>
            <a:p>
              <a:r>
                <a:rPr lang="en-GB" sz="1600" dirty="0">
                  <a:solidFill>
                    <a:srgbClr val="05066D"/>
                  </a:solidFill>
                  <a:latin typeface="SVN-Poppins SemiBold" panose="00000700000000000000" pitchFamily="2" charset="0"/>
                  <a:cs typeface="SVN-Poppins SemiBold" panose="00000700000000000000" pitchFamily="2" charset="0"/>
                </a:rPr>
                <a:t>XÂY DỰNG HỆ THỐNG THEO DÕI DỰ ÁN PHẦN MỀM LÀM VIỆC NHÓM CỦA SINH VIÊN QUA GITHUB ACTION</a:t>
              </a:r>
            </a:p>
          </p:txBody>
        </p:sp>
        <p:cxnSp>
          <p:nvCxnSpPr>
            <p:cNvPr id="5" name="Straight Connector 4">
              <a:extLst>
                <a:ext uri="{FF2B5EF4-FFF2-40B4-BE49-F238E27FC236}">
                  <a16:creationId xmlns:a16="http://schemas.microsoft.com/office/drawing/2014/main" id="{73335988-FD6C-05F8-31A5-40E2A2B37841}"/>
                </a:ext>
              </a:extLst>
            </p:cNvPr>
            <p:cNvCxnSpPr>
              <a:cxnSpLocks/>
            </p:cNvCxnSpPr>
            <p:nvPr/>
          </p:nvCxnSpPr>
          <p:spPr>
            <a:xfrm>
              <a:off x="686686" y="9563100"/>
              <a:ext cx="16991714"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A8BD709-2FDB-23F7-B721-0EEFFD21F1D4}"/>
                </a:ext>
              </a:extLst>
            </p:cNvPr>
            <p:cNvSpPr txBox="1"/>
            <p:nvPr/>
          </p:nvSpPr>
          <p:spPr>
            <a:xfrm>
              <a:off x="17322799" y="9721480"/>
              <a:ext cx="571432" cy="369331"/>
            </a:xfrm>
            <a:prstGeom prst="rect">
              <a:avLst/>
            </a:prstGeom>
            <a:noFill/>
          </p:spPr>
          <p:txBody>
            <a:bodyPr wrap="square">
              <a:spAutoFit/>
            </a:bodyPr>
            <a:lstStyle/>
            <a:p>
              <a:r>
                <a:rPr lang="en-GB" sz="1800" dirty="0">
                  <a:solidFill>
                    <a:srgbClr val="05066D"/>
                  </a:solidFill>
                  <a:latin typeface="SVN-Poppins SemiBold" panose="00000700000000000000" pitchFamily="2" charset="0"/>
                  <a:cs typeface="SVN-Poppins SemiBold" panose="00000700000000000000" pitchFamily="2" charset="0"/>
                </a:rPr>
                <a:t>15</a:t>
              </a:r>
            </a:p>
          </p:txBody>
        </p:sp>
      </p:grpSp>
      <p:cxnSp>
        <p:nvCxnSpPr>
          <p:cNvPr id="19" name="Straight Connector 18">
            <a:extLst>
              <a:ext uri="{FF2B5EF4-FFF2-40B4-BE49-F238E27FC236}">
                <a16:creationId xmlns:a16="http://schemas.microsoft.com/office/drawing/2014/main" id="{D2E1F339-FA16-A254-CA08-7E7B06FB1740}"/>
              </a:ext>
            </a:extLst>
          </p:cNvPr>
          <p:cNvCxnSpPr>
            <a:cxnSpLocks/>
          </p:cNvCxnSpPr>
          <p:nvPr/>
        </p:nvCxnSpPr>
        <p:spPr>
          <a:xfrm>
            <a:off x="1333500" y="3953741"/>
            <a:ext cx="15621000" cy="0"/>
          </a:xfrm>
          <a:prstGeom prst="line">
            <a:avLst/>
          </a:prstGeom>
          <a:ln w="28575">
            <a:solidFill>
              <a:schemeClr val="bg1">
                <a:alpha val="49000"/>
              </a:schemeClr>
            </a:solidFill>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40AC8E75-9978-CAFD-55D3-B980C7DCD736}"/>
              </a:ext>
            </a:extLst>
          </p:cNvPr>
          <p:cNvCxnSpPr>
            <a:cxnSpLocks/>
          </p:cNvCxnSpPr>
          <p:nvPr/>
        </p:nvCxnSpPr>
        <p:spPr>
          <a:xfrm>
            <a:off x="1347293" y="5219700"/>
            <a:ext cx="15621000" cy="0"/>
          </a:xfrm>
          <a:prstGeom prst="line">
            <a:avLst/>
          </a:prstGeom>
          <a:ln w="28575">
            <a:solidFill>
              <a:schemeClr val="bg1">
                <a:alpha val="49000"/>
              </a:schemeClr>
            </a:solidFill>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6BA1D62-E612-C10E-AF25-7F04F3CFD461}"/>
              </a:ext>
            </a:extLst>
          </p:cNvPr>
          <p:cNvCxnSpPr>
            <a:cxnSpLocks/>
          </p:cNvCxnSpPr>
          <p:nvPr/>
        </p:nvCxnSpPr>
        <p:spPr>
          <a:xfrm>
            <a:off x="1415514" y="6594489"/>
            <a:ext cx="15621000" cy="0"/>
          </a:xfrm>
          <a:prstGeom prst="line">
            <a:avLst/>
          </a:prstGeom>
          <a:ln w="28575">
            <a:solidFill>
              <a:schemeClr val="bg1">
                <a:alpha val="49000"/>
              </a:schemeClr>
            </a:solidFill>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82E981B6-EE5B-CD5F-189D-FA39018CD86C}"/>
              </a:ext>
            </a:extLst>
          </p:cNvPr>
          <p:cNvCxnSpPr>
            <a:cxnSpLocks/>
          </p:cNvCxnSpPr>
          <p:nvPr/>
        </p:nvCxnSpPr>
        <p:spPr>
          <a:xfrm>
            <a:off x="1415514" y="7954661"/>
            <a:ext cx="15621000" cy="0"/>
          </a:xfrm>
          <a:prstGeom prst="line">
            <a:avLst/>
          </a:prstGeom>
          <a:ln w="28575">
            <a:solidFill>
              <a:schemeClr val="bg1">
                <a:alpha val="49000"/>
              </a:schemeClr>
            </a:solidFill>
          </a:ln>
        </p:spPr>
        <p:style>
          <a:lnRef idx="1">
            <a:schemeClr val="dk1"/>
          </a:lnRef>
          <a:fillRef idx="0">
            <a:schemeClr val="dk1"/>
          </a:fillRef>
          <a:effectRef idx="0">
            <a:schemeClr val="dk1"/>
          </a:effectRef>
          <a:fontRef idx="minor">
            <a:schemeClr val="tx1"/>
          </a:fontRef>
        </p:style>
      </p:cxnSp>
      <p:graphicFrame>
        <p:nvGraphicFramePr>
          <p:cNvPr id="7" name="Table 6">
            <a:extLst>
              <a:ext uri="{FF2B5EF4-FFF2-40B4-BE49-F238E27FC236}">
                <a16:creationId xmlns:a16="http://schemas.microsoft.com/office/drawing/2014/main" id="{F5C4A80B-5009-289C-4785-DB0596958D52}"/>
              </a:ext>
            </a:extLst>
          </p:cNvPr>
          <p:cNvGraphicFramePr>
            <a:graphicFrameLocks noGrp="1"/>
          </p:cNvGraphicFramePr>
          <p:nvPr>
            <p:extLst>
              <p:ext uri="{D42A27DB-BD31-4B8C-83A1-F6EECF244321}">
                <p14:modId xmlns:p14="http://schemas.microsoft.com/office/powerpoint/2010/main" val="2487697679"/>
              </p:ext>
            </p:extLst>
          </p:nvPr>
        </p:nvGraphicFramePr>
        <p:xfrm>
          <a:off x="558800" y="2060617"/>
          <a:ext cx="17119600" cy="7350435"/>
        </p:xfrm>
        <a:graphic>
          <a:graphicData uri="http://schemas.openxmlformats.org/drawingml/2006/table">
            <a:tbl>
              <a:tblPr firstRow="1" bandRow="1">
                <a:tableStyleId>{5C22544A-7EE6-4342-B048-85BDC9FD1C3A}</a:tableStyleId>
              </a:tblPr>
              <a:tblGrid>
                <a:gridCol w="929571">
                  <a:extLst>
                    <a:ext uri="{9D8B030D-6E8A-4147-A177-3AD203B41FA5}">
                      <a16:colId xmlns:a16="http://schemas.microsoft.com/office/drawing/2014/main" val="3451575954"/>
                    </a:ext>
                  </a:extLst>
                </a:gridCol>
                <a:gridCol w="3845629">
                  <a:extLst>
                    <a:ext uri="{9D8B030D-6E8A-4147-A177-3AD203B41FA5}">
                      <a16:colId xmlns:a16="http://schemas.microsoft.com/office/drawing/2014/main" val="1567973932"/>
                    </a:ext>
                  </a:extLst>
                </a:gridCol>
                <a:gridCol w="9144000">
                  <a:extLst>
                    <a:ext uri="{9D8B030D-6E8A-4147-A177-3AD203B41FA5}">
                      <a16:colId xmlns:a16="http://schemas.microsoft.com/office/drawing/2014/main" val="3029212834"/>
                    </a:ext>
                  </a:extLst>
                </a:gridCol>
                <a:gridCol w="3200400">
                  <a:extLst>
                    <a:ext uri="{9D8B030D-6E8A-4147-A177-3AD203B41FA5}">
                      <a16:colId xmlns:a16="http://schemas.microsoft.com/office/drawing/2014/main" val="110193697"/>
                    </a:ext>
                  </a:extLst>
                </a:gridCol>
              </a:tblGrid>
              <a:tr h="873083">
                <a:tc>
                  <a:txBody>
                    <a:bodyPr/>
                    <a:lstStyle/>
                    <a:p>
                      <a:pPr algn="ctr"/>
                      <a:r>
                        <a:rPr lang="en-US" sz="2200" b="1" dirty="0">
                          <a:latin typeface="SVN-Poppins Medium" panose="00000600000000000000" pitchFamily="2" charset="0"/>
                          <a:cs typeface="SVN-Poppins Medium" panose="00000600000000000000" pitchFamily="2" charset="0"/>
                        </a:rPr>
                        <a:t>#</a:t>
                      </a:r>
                      <a:endParaRPr lang="en-GB" sz="2200" b="1" dirty="0">
                        <a:latin typeface="SVN-Poppins Medium" panose="00000600000000000000" pitchFamily="2" charset="0"/>
                        <a:cs typeface="SVN-Poppins Medium" panose="00000600000000000000" pitchFamily="2" charset="0"/>
                      </a:endParaRPr>
                    </a:p>
                  </a:txBody>
                  <a:tcPr anchor="ctr"/>
                </a:tc>
                <a:tc>
                  <a:txBody>
                    <a:bodyPr/>
                    <a:lstStyle/>
                    <a:p>
                      <a:pPr algn="ctr"/>
                      <a:r>
                        <a:rPr lang="en-US" sz="2200" b="1" dirty="0">
                          <a:latin typeface="SVN-Poppins Medium" panose="00000600000000000000" pitchFamily="2" charset="0"/>
                          <a:cs typeface="SVN-Poppins Medium" panose="00000600000000000000" pitchFamily="2" charset="0"/>
                        </a:rPr>
                        <a:t>Chỉ số</a:t>
                      </a:r>
                      <a:endParaRPr lang="en-GB" sz="2200" b="1" dirty="0">
                        <a:latin typeface="SVN-Poppins Medium" panose="00000600000000000000" pitchFamily="2" charset="0"/>
                        <a:cs typeface="SVN-Poppins Medium" panose="00000600000000000000" pitchFamily="2" charset="0"/>
                      </a:endParaRPr>
                    </a:p>
                  </a:txBody>
                  <a:tcPr anchor="ctr"/>
                </a:tc>
                <a:tc>
                  <a:txBody>
                    <a:bodyPr/>
                    <a:lstStyle/>
                    <a:p>
                      <a:pPr algn="ctr"/>
                      <a:r>
                        <a:rPr lang="en-GB" sz="2200" b="1" dirty="0">
                          <a:latin typeface="SVN-Poppins Medium" panose="00000600000000000000" pitchFamily="2" charset="0"/>
                          <a:cs typeface="SVN-Poppins Medium" panose="00000600000000000000" pitchFamily="2" charset="0"/>
                        </a:rPr>
                        <a:t>Ý nghĩa</a:t>
                      </a:r>
                    </a:p>
                  </a:txBody>
                  <a:tcPr anchor="ctr"/>
                </a:tc>
                <a:tc>
                  <a:txBody>
                    <a:bodyPr/>
                    <a:lstStyle/>
                    <a:p>
                      <a:pPr algn="ctr"/>
                      <a:r>
                        <a:rPr lang="en-GB" sz="2200" b="1" dirty="0">
                          <a:latin typeface="SVN-Poppins Medium" panose="00000600000000000000" pitchFamily="2" charset="0"/>
                          <a:cs typeface="SVN-Poppins Medium" panose="00000600000000000000" pitchFamily="2" charset="0"/>
                        </a:rPr>
                        <a:t>Mục tiêu</a:t>
                      </a:r>
                    </a:p>
                  </a:txBody>
                  <a:tcPr anchor="ctr"/>
                </a:tc>
                <a:extLst>
                  <a:ext uri="{0D108BD9-81ED-4DB2-BD59-A6C34878D82A}">
                    <a16:rowId xmlns:a16="http://schemas.microsoft.com/office/drawing/2014/main" val="1931557282"/>
                  </a:ext>
                </a:extLst>
              </a:tr>
              <a:tr h="809669">
                <a:tc>
                  <a:txBody>
                    <a:bodyPr/>
                    <a:lstStyle/>
                    <a:p>
                      <a:pPr algn="ctr"/>
                      <a:r>
                        <a:rPr lang="en-GB" sz="2200" b="0" dirty="0">
                          <a:latin typeface="SVN-Poppins Medium" panose="00000600000000000000" pitchFamily="2" charset="0"/>
                          <a:cs typeface="SVN-Poppins Medium" panose="00000600000000000000" pitchFamily="2" charset="0"/>
                        </a:rPr>
                        <a:t>1</a:t>
                      </a:r>
                    </a:p>
                  </a:txBody>
                  <a:tcPr anchor="ctr"/>
                </a:tc>
                <a:tc>
                  <a:txBody>
                    <a:bodyPr/>
                    <a:lstStyle/>
                    <a:p>
                      <a:pPr algn="l">
                        <a:buNone/>
                      </a:pPr>
                      <a:r>
                        <a:rPr lang="en-GB" sz="2200" b="0" dirty="0">
                          <a:latin typeface="SVN-Poppins Medium" panose="00000600000000000000" pitchFamily="2" charset="0"/>
                          <a:cs typeface="SVN-Poppins Medium" panose="00000600000000000000" pitchFamily="2" charset="0"/>
                        </a:rPr>
                        <a:t>Bugs</a:t>
                      </a:r>
                    </a:p>
                  </a:txBody>
                  <a:tcPr anchor="ctr"/>
                </a:tc>
                <a:tc>
                  <a:txBody>
                    <a:bodyPr/>
                    <a:lstStyle/>
                    <a:p>
                      <a:pPr algn="l">
                        <a:buNone/>
                      </a:pPr>
                      <a:r>
                        <a:rPr lang="en-US" sz="2200" b="0" dirty="0">
                          <a:latin typeface="SVN-Poppins Medium" panose="00000600000000000000" pitchFamily="2" charset="0"/>
                          <a:cs typeface="SVN-Poppins Medium" panose="00000600000000000000" pitchFamily="2" charset="0"/>
                        </a:rPr>
                        <a:t>Số lỗi nghiêm trọng có thể gây crash hoặc sai chức năng</a:t>
                      </a:r>
                      <a:endParaRPr lang="vi-VN" sz="2200" b="0" dirty="0">
                        <a:cs typeface="SVN-Poppins Medium" panose="00000600000000000000" pitchFamily="2" charset="0"/>
                      </a:endParaRPr>
                    </a:p>
                  </a:txBody>
                  <a:tcPr anchor="ctr"/>
                </a:tc>
                <a:tc>
                  <a:txBody>
                    <a:bodyPr/>
                    <a:lstStyle/>
                    <a:p>
                      <a:pPr algn="ctr"/>
                      <a:r>
                        <a:rPr lang="en-US" sz="2200" b="0" dirty="0">
                          <a:latin typeface="SVN-Poppins Medium" panose="00000600000000000000" pitchFamily="2" charset="0"/>
                          <a:cs typeface="SVN-Poppins Medium" panose="00000600000000000000" pitchFamily="2" charset="0"/>
                        </a:rPr>
                        <a:t>0</a:t>
                      </a:r>
                      <a:endParaRPr lang="en-GB" sz="2200" b="0" dirty="0">
                        <a:latin typeface="SVN-Poppins Medium" panose="00000600000000000000" pitchFamily="2" charset="0"/>
                        <a:cs typeface="SVN-Poppins Medium" panose="00000600000000000000" pitchFamily="2" charset="0"/>
                      </a:endParaRPr>
                    </a:p>
                  </a:txBody>
                  <a:tcPr anchor="ctr"/>
                </a:tc>
                <a:extLst>
                  <a:ext uri="{0D108BD9-81ED-4DB2-BD59-A6C34878D82A}">
                    <a16:rowId xmlns:a16="http://schemas.microsoft.com/office/drawing/2014/main" val="2996654705"/>
                  </a:ext>
                </a:extLst>
              </a:tr>
              <a:tr h="809669">
                <a:tc>
                  <a:txBody>
                    <a:bodyPr/>
                    <a:lstStyle/>
                    <a:p>
                      <a:pPr algn="ctr"/>
                      <a:r>
                        <a:rPr lang="en-GB" sz="2200" b="0" dirty="0">
                          <a:latin typeface="SVN-Poppins Medium" panose="00000600000000000000" pitchFamily="2" charset="0"/>
                          <a:cs typeface="SVN-Poppins Medium" panose="00000600000000000000" pitchFamily="2" charset="0"/>
                        </a:rPr>
                        <a:t>2</a:t>
                      </a:r>
                    </a:p>
                  </a:txBody>
                  <a:tcPr anchor="ctr"/>
                </a:tc>
                <a:tc>
                  <a:txBody>
                    <a:bodyPr/>
                    <a:lstStyle/>
                    <a:p>
                      <a:pPr algn="l"/>
                      <a:r>
                        <a:rPr lang="en-GB" sz="2200" b="0" dirty="0">
                          <a:latin typeface="SVN-Poppins Medium" panose="00000600000000000000" pitchFamily="2" charset="0"/>
                          <a:cs typeface="SVN-Poppins Medium" panose="00000600000000000000" pitchFamily="2" charset="0"/>
                        </a:rPr>
                        <a:t>Vulnerabilities</a:t>
                      </a:r>
                    </a:p>
                  </a:txBody>
                  <a:tcPr anchor="ctr"/>
                </a:tc>
                <a:tc>
                  <a:txBody>
                    <a:bodyPr/>
                    <a:lstStyle/>
                    <a:p>
                      <a:pPr algn="l"/>
                      <a:r>
                        <a:rPr lang="en-GB" sz="2200" b="0" dirty="0">
                          <a:latin typeface="SVN-Poppins Medium" panose="00000600000000000000" pitchFamily="2" charset="0"/>
                          <a:cs typeface="SVN-Poppins Medium" panose="00000600000000000000" pitchFamily="2" charset="0"/>
                        </a:rPr>
                        <a:t>Lỗ hổng bảo mật trong mã nguồn</a:t>
                      </a:r>
                    </a:p>
                  </a:txBody>
                  <a:tcPr anchor="ctr"/>
                </a:tc>
                <a:tc>
                  <a:txBody>
                    <a:bodyPr/>
                    <a:lstStyle/>
                    <a:p>
                      <a:pPr algn="ctr"/>
                      <a:r>
                        <a:rPr lang="en-GB" sz="2200" b="0" dirty="0">
                          <a:latin typeface="SVN-Poppins Medium" panose="00000600000000000000" pitchFamily="2" charset="0"/>
                          <a:cs typeface="SVN-Poppins Medium" panose="00000600000000000000" pitchFamily="2" charset="0"/>
                        </a:rPr>
                        <a:t>0</a:t>
                      </a:r>
                    </a:p>
                  </a:txBody>
                  <a:tcPr anchor="ctr"/>
                </a:tc>
                <a:extLst>
                  <a:ext uri="{0D108BD9-81ED-4DB2-BD59-A6C34878D82A}">
                    <a16:rowId xmlns:a16="http://schemas.microsoft.com/office/drawing/2014/main" val="1700630791"/>
                  </a:ext>
                </a:extLst>
              </a:tr>
              <a:tr h="809669">
                <a:tc>
                  <a:txBody>
                    <a:bodyPr/>
                    <a:lstStyle/>
                    <a:p>
                      <a:pPr algn="ctr"/>
                      <a:r>
                        <a:rPr lang="en-GB" sz="2200" b="0" dirty="0">
                          <a:latin typeface="SVN-Poppins Medium" panose="00000600000000000000" pitchFamily="2" charset="0"/>
                          <a:cs typeface="SVN-Poppins Medium" panose="00000600000000000000" pitchFamily="2" charset="0"/>
                        </a:rPr>
                        <a:t>3</a:t>
                      </a:r>
                    </a:p>
                  </a:txBody>
                  <a:tcPr anchor="ctr"/>
                </a:tc>
                <a:tc>
                  <a:txBody>
                    <a:bodyPr/>
                    <a:lstStyle/>
                    <a:p>
                      <a:pPr algn="l"/>
                      <a:r>
                        <a:rPr lang="en-GB" sz="2200" b="0" dirty="0">
                          <a:latin typeface="SVN-Poppins Medium" panose="00000600000000000000" pitchFamily="2" charset="0"/>
                          <a:cs typeface="SVN-Poppins Medium" panose="00000600000000000000" pitchFamily="2" charset="0"/>
                        </a:rPr>
                        <a:t>Code Smells</a:t>
                      </a:r>
                    </a:p>
                  </a:txBody>
                  <a:tcPr anchor="ctr"/>
                </a:tc>
                <a:tc>
                  <a:txBody>
                    <a:bodyPr/>
                    <a:lstStyle/>
                    <a:p>
                      <a:pPr algn="l"/>
                      <a:r>
                        <a:rPr lang="en-GB" sz="2200" b="0" dirty="0">
                          <a:latin typeface="SVN-Poppins Medium" panose="00000600000000000000" pitchFamily="2" charset="0"/>
                          <a:cs typeface="SVN-Poppins Medium" panose="00000600000000000000" pitchFamily="2" charset="0"/>
                        </a:rPr>
                        <a:t>Mùi mã, m</a:t>
                      </a:r>
                      <a:r>
                        <a:rPr lang="vi-VN" sz="2200" b="0" dirty="0">
                          <a:latin typeface="SVN-Poppins Medium" panose="00000600000000000000" pitchFamily="2" charset="0"/>
                          <a:cs typeface="SVN-Poppins Medium" panose="00000600000000000000" pitchFamily="2" charset="0"/>
                        </a:rPr>
                        <a:t>ã viết chưa tối ưu, khó bảo trì</a:t>
                      </a:r>
                      <a:endParaRPr lang="en-GB" sz="2200" b="0" dirty="0">
                        <a:latin typeface="SVN-Poppins Medium" panose="00000600000000000000" pitchFamily="2" charset="0"/>
                        <a:cs typeface="SVN-Poppins Medium" panose="00000600000000000000" pitchFamily="2" charset="0"/>
                      </a:endParaRPr>
                    </a:p>
                  </a:txBody>
                  <a:tcPr anchor="ctr"/>
                </a:tc>
                <a:tc>
                  <a:txBody>
                    <a:bodyPr/>
                    <a:lstStyle/>
                    <a:p>
                      <a:pPr algn="ctr"/>
                      <a:r>
                        <a:rPr lang="en-GB" sz="2200" b="0" dirty="0">
                          <a:latin typeface="SVN-Poppins Medium" panose="00000600000000000000" pitchFamily="2" charset="0"/>
                          <a:cs typeface="SVN-Poppins Medium" panose="00000600000000000000" pitchFamily="2" charset="0"/>
                        </a:rPr>
                        <a:t>Càng ít càng tốt</a:t>
                      </a:r>
                    </a:p>
                  </a:txBody>
                  <a:tcPr anchor="ctr"/>
                </a:tc>
                <a:extLst>
                  <a:ext uri="{0D108BD9-81ED-4DB2-BD59-A6C34878D82A}">
                    <a16:rowId xmlns:a16="http://schemas.microsoft.com/office/drawing/2014/main" val="2315715677"/>
                  </a:ext>
                </a:extLst>
              </a:tr>
              <a:tr h="809669">
                <a:tc>
                  <a:txBody>
                    <a:bodyPr/>
                    <a:lstStyle/>
                    <a:p>
                      <a:pPr algn="ctr"/>
                      <a:r>
                        <a:rPr lang="en-GB" sz="2200" b="0" dirty="0">
                          <a:latin typeface="SVN-Poppins Medium" panose="00000600000000000000" pitchFamily="2" charset="0"/>
                          <a:cs typeface="SVN-Poppins Medium" panose="00000600000000000000" pitchFamily="2" charset="0"/>
                        </a:rPr>
                        <a:t>4</a:t>
                      </a:r>
                    </a:p>
                  </a:txBody>
                  <a:tcPr anchor="ctr"/>
                </a:tc>
                <a:tc>
                  <a:txBody>
                    <a:bodyPr/>
                    <a:lstStyle/>
                    <a:p>
                      <a:pPr algn="l"/>
                      <a:r>
                        <a:rPr lang="en-GB" sz="2200" b="0" dirty="0">
                          <a:latin typeface="SVN-Poppins Medium" panose="00000600000000000000" pitchFamily="2" charset="0"/>
                          <a:cs typeface="SVN-Poppins Medium" panose="00000600000000000000" pitchFamily="2" charset="0"/>
                        </a:rPr>
                        <a:t>Coverage</a:t>
                      </a:r>
                    </a:p>
                  </a:txBody>
                  <a:tcPr anchor="ctr"/>
                </a:tc>
                <a:tc>
                  <a:txBody>
                    <a:bodyPr/>
                    <a:lstStyle/>
                    <a:p>
                      <a:pPr algn="l"/>
                      <a:r>
                        <a:rPr lang="vi-VN" sz="2200" b="0" dirty="0">
                          <a:latin typeface="SVN-Poppins Medium" panose="00000600000000000000" pitchFamily="2" charset="0"/>
                          <a:cs typeface="SVN-Poppins Medium" panose="00000600000000000000" pitchFamily="2" charset="0"/>
                        </a:rPr>
                        <a:t>Tỷ lệ dòng </a:t>
                      </a:r>
                      <a:r>
                        <a:rPr lang="vi-VN" sz="2200" b="0" dirty="0" err="1">
                          <a:latin typeface="SVN-Poppins Medium" panose="00000600000000000000" pitchFamily="2" charset="0"/>
                          <a:cs typeface="SVN-Poppins Medium" panose="00000600000000000000" pitchFamily="2" charset="0"/>
                        </a:rPr>
                        <a:t>code</a:t>
                      </a:r>
                      <a:r>
                        <a:rPr lang="vi-VN" sz="2200" b="0" dirty="0">
                          <a:latin typeface="SVN-Poppins Medium" panose="00000600000000000000" pitchFamily="2" charset="0"/>
                          <a:cs typeface="SVN-Poppins Medium" panose="00000600000000000000" pitchFamily="2" charset="0"/>
                        </a:rPr>
                        <a:t> được kiểm thử bằng </a:t>
                      </a:r>
                      <a:r>
                        <a:rPr lang="vi-VN" sz="2200" b="0" dirty="0" err="1">
                          <a:latin typeface="SVN-Poppins Medium" panose="00000600000000000000" pitchFamily="2" charset="0"/>
                          <a:cs typeface="SVN-Poppins Medium" panose="00000600000000000000" pitchFamily="2" charset="0"/>
                        </a:rPr>
                        <a:t>unit</a:t>
                      </a:r>
                      <a:r>
                        <a:rPr lang="vi-VN" sz="2200" b="0" dirty="0">
                          <a:latin typeface="SVN-Poppins Medium" panose="00000600000000000000" pitchFamily="2" charset="0"/>
                          <a:cs typeface="SVN-Poppins Medium" panose="00000600000000000000" pitchFamily="2" charset="0"/>
                        </a:rPr>
                        <a:t> </a:t>
                      </a:r>
                      <a:r>
                        <a:rPr lang="vi-VN" sz="2200" b="0" dirty="0" err="1">
                          <a:latin typeface="SVN-Poppins Medium" panose="00000600000000000000" pitchFamily="2" charset="0"/>
                          <a:cs typeface="SVN-Poppins Medium" panose="00000600000000000000" pitchFamily="2" charset="0"/>
                        </a:rPr>
                        <a:t>test</a:t>
                      </a:r>
                      <a:endParaRPr lang="en-GB" sz="2200" b="0" dirty="0">
                        <a:latin typeface="SVN-Poppins Medium" panose="00000600000000000000" pitchFamily="2" charset="0"/>
                        <a:cs typeface="SVN-Poppins Medium" panose="00000600000000000000" pitchFamily="2" charset="0"/>
                      </a:endParaRPr>
                    </a:p>
                  </a:txBody>
                  <a:tcPr anchor="ctr"/>
                </a:tc>
                <a:tc>
                  <a:txBody>
                    <a:bodyPr/>
                    <a:lstStyle/>
                    <a:p>
                      <a:pPr algn="ctr"/>
                      <a:r>
                        <a:rPr lang="en-GB" sz="2200" b="0" dirty="0">
                          <a:latin typeface="SVN-Poppins Medium" panose="00000600000000000000" pitchFamily="2" charset="0"/>
                          <a:cs typeface="SVN-Poppins Medium" panose="00000600000000000000" pitchFamily="2" charset="0"/>
                        </a:rPr>
                        <a:t>≥ 80%</a:t>
                      </a:r>
                    </a:p>
                  </a:txBody>
                  <a:tcPr anchor="ctr"/>
                </a:tc>
                <a:extLst>
                  <a:ext uri="{0D108BD9-81ED-4DB2-BD59-A6C34878D82A}">
                    <a16:rowId xmlns:a16="http://schemas.microsoft.com/office/drawing/2014/main" val="3246299047"/>
                  </a:ext>
                </a:extLst>
              </a:tr>
              <a:tr h="809669">
                <a:tc>
                  <a:txBody>
                    <a:bodyPr/>
                    <a:lstStyle/>
                    <a:p>
                      <a:pPr algn="ctr"/>
                      <a:r>
                        <a:rPr lang="en-GB" sz="2200" b="0" dirty="0">
                          <a:latin typeface="SVN-Poppins Medium" panose="00000600000000000000" pitchFamily="2" charset="0"/>
                          <a:cs typeface="SVN-Poppins Medium" panose="00000600000000000000" pitchFamily="2" charset="0"/>
                        </a:rPr>
                        <a:t>5</a:t>
                      </a:r>
                    </a:p>
                  </a:txBody>
                  <a:tcPr anchor="ctr"/>
                </a:tc>
                <a:tc>
                  <a:txBody>
                    <a:bodyPr/>
                    <a:lstStyle/>
                    <a:p>
                      <a:pPr algn="l"/>
                      <a:r>
                        <a:rPr lang="en-GB" sz="2200" b="0" dirty="0">
                          <a:latin typeface="SVN-Poppins Medium" panose="00000600000000000000" pitchFamily="2" charset="0"/>
                          <a:cs typeface="SVN-Poppins Medium" panose="00000600000000000000" pitchFamily="2" charset="0"/>
                        </a:rPr>
                        <a:t>Duplicated Lines</a:t>
                      </a:r>
                    </a:p>
                  </a:txBody>
                  <a:tcPr anchor="ctr"/>
                </a:tc>
                <a:tc>
                  <a:txBody>
                    <a:bodyPr/>
                    <a:lstStyle/>
                    <a:p>
                      <a:pPr algn="l"/>
                      <a:r>
                        <a:rPr lang="en-GB" sz="2200" b="0" dirty="0" err="1">
                          <a:latin typeface="SVN-Poppins Medium" panose="00000600000000000000" pitchFamily="2" charset="0"/>
                          <a:cs typeface="SVN-Poppins Medium" panose="00000600000000000000" pitchFamily="2" charset="0"/>
                        </a:rPr>
                        <a:t>Tỷ</a:t>
                      </a:r>
                      <a:r>
                        <a:rPr lang="en-GB" sz="2200" b="0" dirty="0">
                          <a:latin typeface="SVN-Poppins Medium" panose="00000600000000000000" pitchFamily="2" charset="0"/>
                          <a:cs typeface="SVN-Poppins Medium" panose="00000600000000000000" pitchFamily="2" charset="0"/>
                        </a:rPr>
                        <a:t> lệ mã trùng lặp trong project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0" dirty="0">
                          <a:latin typeface="SVN-Poppins Medium" panose="00000600000000000000" pitchFamily="2" charset="0"/>
                          <a:cs typeface="SVN-Poppins Medium" panose="00000600000000000000" pitchFamily="2" charset="0"/>
                        </a:rPr>
                        <a:t>≤ 3%</a:t>
                      </a:r>
                    </a:p>
                  </a:txBody>
                  <a:tcPr anchor="ctr"/>
                </a:tc>
                <a:extLst>
                  <a:ext uri="{0D108BD9-81ED-4DB2-BD59-A6C34878D82A}">
                    <a16:rowId xmlns:a16="http://schemas.microsoft.com/office/drawing/2014/main" val="3381003299"/>
                  </a:ext>
                </a:extLst>
              </a:tr>
              <a:tr h="809669">
                <a:tc>
                  <a:txBody>
                    <a:bodyPr/>
                    <a:lstStyle/>
                    <a:p>
                      <a:pPr algn="ctr"/>
                      <a:r>
                        <a:rPr lang="en-GB" sz="2200" b="0" dirty="0">
                          <a:latin typeface="SVN-Poppins Medium" panose="00000600000000000000" pitchFamily="2" charset="0"/>
                          <a:cs typeface="SVN-Poppins Medium" panose="00000600000000000000" pitchFamily="2" charset="0"/>
                        </a:rPr>
                        <a:t>6</a:t>
                      </a:r>
                    </a:p>
                  </a:txBody>
                  <a:tcPr anchor="ctr"/>
                </a:tc>
                <a:tc>
                  <a:txBody>
                    <a:bodyPr/>
                    <a:lstStyle/>
                    <a:p>
                      <a:pPr algn="l"/>
                      <a:r>
                        <a:rPr lang="en-GB" sz="2200" b="0" dirty="0">
                          <a:latin typeface="SVN-Poppins Medium" panose="00000600000000000000" pitchFamily="2" charset="0"/>
                          <a:cs typeface="SVN-Poppins Medium" panose="00000600000000000000" pitchFamily="2" charset="0"/>
                        </a:rPr>
                        <a:t>Maintainability Rating</a:t>
                      </a:r>
                    </a:p>
                  </a:txBody>
                  <a:tcPr anchor="ctr"/>
                </a:tc>
                <a:tc>
                  <a:txBody>
                    <a:bodyPr/>
                    <a:lstStyle/>
                    <a:p>
                      <a:pPr algn="l"/>
                      <a:r>
                        <a:rPr lang="en-GB" sz="2200" b="0" dirty="0">
                          <a:latin typeface="SVN-Poppins Medium" panose="00000600000000000000" pitchFamily="2" charset="0"/>
                          <a:cs typeface="SVN-Poppins Medium" panose="00000600000000000000" pitchFamily="2" charset="0"/>
                        </a:rPr>
                        <a:t>Đánh giá khả năng bảo trì</a:t>
                      </a:r>
                    </a:p>
                  </a:txBody>
                  <a:tcPr anchor="ctr"/>
                </a:tc>
                <a:tc>
                  <a:txBody>
                    <a:bodyPr/>
                    <a:lstStyle/>
                    <a:p>
                      <a:pPr algn="ctr"/>
                      <a:r>
                        <a:rPr lang="en-GB" sz="2200" b="0" dirty="0">
                          <a:latin typeface="SVN-Poppins Medium" panose="00000600000000000000" pitchFamily="2" charset="0"/>
                          <a:cs typeface="SVN-Poppins Medium" panose="00000600000000000000" pitchFamily="2" charset="0"/>
                        </a:rPr>
                        <a:t>A/B</a:t>
                      </a:r>
                    </a:p>
                  </a:txBody>
                  <a:tcPr anchor="ctr"/>
                </a:tc>
                <a:extLst>
                  <a:ext uri="{0D108BD9-81ED-4DB2-BD59-A6C34878D82A}">
                    <a16:rowId xmlns:a16="http://schemas.microsoft.com/office/drawing/2014/main" val="1059353513"/>
                  </a:ext>
                </a:extLst>
              </a:tr>
              <a:tr h="809669">
                <a:tc>
                  <a:txBody>
                    <a:bodyPr/>
                    <a:lstStyle/>
                    <a:p>
                      <a:pPr algn="ctr"/>
                      <a:r>
                        <a:rPr lang="en-GB" sz="2200" b="0" dirty="0">
                          <a:latin typeface="SVN-Poppins Medium" panose="00000600000000000000" pitchFamily="2" charset="0"/>
                          <a:cs typeface="SVN-Poppins Medium" panose="00000600000000000000" pitchFamily="2" charset="0"/>
                        </a:rPr>
                        <a:t>7</a:t>
                      </a:r>
                    </a:p>
                  </a:txBody>
                  <a:tcPr anchor="ctr"/>
                </a:tc>
                <a:tc>
                  <a:txBody>
                    <a:bodyPr/>
                    <a:lstStyle/>
                    <a:p>
                      <a:pPr algn="l"/>
                      <a:r>
                        <a:rPr lang="en-GB" sz="2200" b="0" dirty="0">
                          <a:latin typeface="SVN-Poppins Medium" panose="00000600000000000000" pitchFamily="2" charset="0"/>
                          <a:cs typeface="SVN-Poppins Medium" panose="00000600000000000000" pitchFamily="2" charset="0"/>
                        </a:rPr>
                        <a:t>Reliability Rating</a:t>
                      </a:r>
                    </a:p>
                  </a:txBody>
                  <a:tcPr anchor="ctr"/>
                </a:tc>
                <a:tc>
                  <a:txBody>
                    <a:bodyPr/>
                    <a:lstStyle/>
                    <a:p>
                      <a:pPr algn="l"/>
                      <a:r>
                        <a:rPr lang="en-GB" sz="2200" b="0" dirty="0">
                          <a:latin typeface="SVN-Poppins Medium" panose="00000600000000000000" pitchFamily="2" charset="0"/>
                          <a:cs typeface="SVN-Poppins Medium" panose="00000600000000000000" pitchFamily="2" charset="0"/>
                        </a:rPr>
                        <a:t>Độ tin cậy của hệ thống</a:t>
                      </a:r>
                    </a:p>
                  </a:txBody>
                  <a:tcPr anchor="ctr"/>
                </a:tc>
                <a:tc>
                  <a:txBody>
                    <a:bodyPr/>
                    <a:lstStyle/>
                    <a:p>
                      <a:pPr algn="ctr"/>
                      <a:r>
                        <a:rPr lang="en-GB" sz="2200" b="0" dirty="0">
                          <a:latin typeface="SVN-Poppins Medium" panose="00000600000000000000" pitchFamily="2" charset="0"/>
                          <a:cs typeface="SVN-Poppins Medium" panose="00000600000000000000" pitchFamily="2" charset="0"/>
                        </a:rPr>
                        <a:t>A</a:t>
                      </a:r>
                    </a:p>
                  </a:txBody>
                  <a:tcPr anchor="ctr"/>
                </a:tc>
                <a:extLst>
                  <a:ext uri="{0D108BD9-81ED-4DB2-BD59-A6C34878D82A}">
                    <a16:rowId xmlns:a16="http://schemas.microsoft.com/office/drawing/2014/main" val="3196424378"/>
                  </a:ext>
                </a:extLst>
              </a:tr>
              <a:tr h="809669">
                <a:tc>
                  <a:txBody>
                    <a:bodyPr/>
                    <a:lstStyle/>
                    <a:p>
                      <a:pPr algn="ctr"/>
                      <a:r>
                        <a:rPr lang="en-GB" sz="2200" b="0" dirty="0">
                          <a:latin typeface="SVN-Poppins Medium" panose="00000600000000000000" pitchFamily="2" charset="0"/>
                          <a:cs typeface="SVN-Poppins Medium" panose="00000600000000000000" pitchFamily="2" charset="0"/>
                        </a:rPr>
                        <a:t>8</a:t>
                      </a:r>
                    </a:p>
                  </a:txBody>
                  <a:tcPr anchor="ctr"/>
                </a:tc>
                <a:tc>
                  <a:txBody>
                    <a:bodyPr/>
                    <a:lstStyle/>
                    <a:p>
                      <a:pPr algn="l"/>
                      <a:r>
                        <a:rPr lang="en-GB" sz="2200" b="0" dirty="0">
                          <a:latin typeface="SVN-Poppins Medium" panose="00000600000000000000" pitchFamily="2" charset="0"/>
                          <a:cs typeface="SVN-Poppins Medium" panose="00000600000000000000" pitchFamily="2" charset="0"/>
                        </a:rPr>
                        <a:t>Security Rating</a:t>
                      </a:r>
                    </a:p>
                  </a:txBody>
                  <a:tcPr anchor="ctr"/>
                </a:tc>
                <a:tc>
                  <a:txBody>
                    <a:bodyPr/>
                    <a:lstStyle/>
                    <a:p>
                      <a:pPr algn="l"/>
                      <a:r>
                        <a:rPr lang="en-GB" sz="2200" b="0" dirty="0">
                          <a:latin typeface="SVN-Poppins Medium" panose="00000600000000000000" pitchFamily="2" charset="0"/>
                          <a:cs typeface="SVN-Poppins Medium" panose="00000600000000000000" pitchFamily="2" charset="0"/>
                        </a:rPr>
                        <a:t>Mức độ bảo mật</a:t>
                      </a:r>
                    </a:p>
                  </a:txBody>
                  <a:tcPr anchor="ctr"/>
                </a:tc>
                <a:tc>
                  <a:txBody>
                    <a:bodyPr/>
                    <a:lstStyle/>
                    <a:p>
                      <a:pPr algn="ctr"/>
                      <a:r>
                        <a:rPr lang="en-GB" sz="2200" b="0" dirty="0">
                          <a:latin typeface="SVN-Poppins Medium" panose="00000600000000000000" pitchFamily="2" charset="0"/>
                          <a:cs typeface="SVN-Poppins Medium" panose="00000600000000000000" pitchFamily="2" charset="0"/>
                        </a:rPr>
                        <a:t>A</a:t>
                      </a:r>
                    </a:p>
                  </a:txBody>
                  <a:tcPr anchor="ctr"/>
                </a:tc>
                <a:extLst>
                  <a:ext uri="{0D108BD9-81ED-4DB2-BD59-A6C34878D82A}">
                    <a16:rowId xmlns:a16="http://schemas.microsoft.com/office/drawing/2014/main" val="3047728197"/>
                  </a:ext>
                </a:extLst>
              </a:tr>
            </a:tbl>
          </a:graphicData>
        </a:graphic>
      </p:graphicFrame>
    </p:spTree>
    <p:extLst>
      <p:ext uri="{BB962C8B-B14F-4D97-AF65-F5344CB8AC3E}">
        <p14:creationId xmlns:p14="http://schemas.microsoft.com/office/powerpoint/2010/main" val="197146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E91D3"/>
        </a:solidFill>
        <a:effectLst/>
      </p:bgPr>
    </p:bg>
    <p:spTree>
      <p:nvGrpSpPr>
        <p:cNvPr id="1" name="">
          <a:extLst>
            <a:ext uri="{FF2B5EF4-FFF2-40B4-BE49-F238E27FC236}">
              <a16:creationId xmlns:a16="http://schemas.microsoft.com/office/drawing/2014/main" id="{0B65EB14-869B-2132-838F-243B2B1FF3B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E3133DF-7F4B-CB2B-B043-39912505697B}"/>
              </a:ext>
            </a:extLst>
          </p:cNvPr>
          <p:cNvSpPr/>
          <p:nvPr/>
        </p:nvSpPr>
        <p:spPr>
          <a:xfrm flipH="1">
            <a:off x="-1536351" y="-5829300"/>
            <a:ext cx="11703112" cy="12377222"/>
          </a:xfrm>
          <a:custGeom>
            <a:avLst/>
            <a:gdLst/>
            <a:ahLst/>
            <a:cxnLst/>
            <a:rect l="l" t="t" r="r" b="b"/>
            <a:pathLst>
              <a:path w="13398375" h="12377222">
                <a:moveTo>
                  <a:pt x="0" y="0"/>
                </a:moveTo>
                <a:lnTo>
                  <a:pt x="13398376" y="0"/>
                </a:lnTo>
                <a:lnTo>
                  <a:pt x="13398376" y="12377222"/>
                </a:lnTo>
                <a:lnTo>
                  <a:pt x="0" y="12377222"/>
                </a:lnTo>
                <a:lnTo>
                  <a:pt x="0" y="0"/>
                </a:lnTo>
                <a:close/>
              </a:path>
            </a:pathLst>
          </a:custGeom>
          <a:blipFill dpi="0" rotWithShape="1">
            <a:blip r:embed="rId3">
              <a:alphaModFix amt="38000"/>
              <a:extLst>
                <a:ext uri="{96DAC541-7B7A-43D3-8B79-37D633B846F1}">
                  <asvg:svgBlip xmlns:asvg="http://schemas.microsoft.com/office/drawing/2016/SVG/main" r:embed="rId4"/>
                </a:ext>
              </a:extLst>
            </a:blip>
            <a:srcRect/>
            <a:stretch>
              <a:fillRect t="-6179" r="-211836"/>
            </a:stretch>
          </a:blipFill>
        </p:spPr>
        <p:txBody>
          <a:bodyPr/>
          <a:lstStyle/>
          <a:p>
            <a:endParaRPr lang="en-GB" dirty="0"/>
          </a:p>
        </p:txBody>
      </p:sp>
      <p:sp>
        <p:nvSpPr>
          <p:cNvPr id="6" name="Rectangle 5">
            <a:extLst>
              <a:ext uri="{FF2B5EF4-FFF2-40B4-BE49-F238E27FC236}">
                <a16:creationId xmlns:a16="http://schemas.microsoft.com/office/drawing/2014/main" id="{BC2B7A55-0A42-1F16-771F-F058A900597F}"/>
              </a:ext>
            </a:extLst>
          </p:cNvPr>
          <p:cNvSpPr/>
          <p:nvPr/>
        </p:nvSpPr>
        <p:spPr>
          <a:xfrm>
            <a:off x="0" y="999034"/>
            <a:ext cx="1447800" cy="182066"/>
          </a:xfrm>
          <a:prstGeom prst="rect">
            <a:avLst/>
          </a:prstGeom>
          <a:solidFill>
            <a:srgbClr val="759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16">
            <a:extLst>
              <a:ext uri="{FF2B5EF4-FFF2-40B4-BE49-F238E27FC236}">
                <a16:creationId xmlns:a16="http://schemas.microsoft.com/office/drawing/2014/main" id="{E9106EB4-3311-BCA7-F08D-648448EC69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58600" y="3314700"/>
            <a:ext cx="8541113" cy="9055521"/>
          </a:xfrm>
          <a:prstGeom prst="rect">
            <a:avLst/>
          </a:prstGeom>
        </p:spPr>
      </p:pic>
      <p:sp>
        <p:nvSpPr>
          <p:cNvPr id="3" name="TextBox 2">
            <a:extLst>
              <a:ext uri="{FF2B5EF4-FFF2-40B4-BE49-F238E27FC236}">
                <a16:creationId xmlns:a16="http://schemas.microsoft.com/office/drawing/2014/main" id="{3FF63E46-650C-2A1C-71BD-EF121B7D9678}"/>
              </a:ext>
            </a:extLst>
          </p:cNvPr>
          <p:cNvSpPr txBox="1"/>
          <p:nvPr/>
        </p:nvSpPr>
        <p:spPr>
          <a:xfrm>
            <a:off x="533400" y="495300"/>
            <a:ext cx="5030544" cy="769441"/>
          </a:xfrm>
          <a:prstGeom prst="rect">
            <a:avLst/>
          </a:prstGeom>
          <a:noFill/>
        </p:spPr>
        <p:txBody>
          <a:bodyPr wrap="none" rtlCol="0">
            <a:spAutoFit/>
          </a:bodyPr>
          <a:lstStyle/>
          <a:p>
            <a:r>
              <a:rPr lang="en-US" sz="4400" dirty="0">
                <a:solidFill>
                  <a:schemeClr val="bg1"/>
                </a:solidFill>
                <a:latin typeface="SVN-Poppins SemiBold" panose="00000700000000000000" pitchFamily="2" charset="0"/>
                <a:cs typeface="SVN-Poppins SemiBold" panose="00000700000000000000" pitchFamily="2" charset="0"/>
              </a:rPr>
              <a:t>2. Cơ sở lý thuyết</a:t>
            </a:r>
            <a:endParaRPr lang="en-GB" sz="4400" dirty="0">
              <a:solidFill>
                <a:schemeClr val="bg1"/>
              </a:solidFill>
              <a:latin typeface="SVN-Poppins SemiBold" panose="00000700000000000000" pitchFamily="2" charset="0"/>
              <a:cs typeface="SVN-Poppins SemiBold" panose="00000700000000000000" pitchFamily="2" charset="0"/>
            </a:endParaRPr>
          </a:p>
        </p:txBody>
      </p:sp>
      <p:pic>
        <p:nvPicPr>
          <p:cNvPr id="10" name="Picture 9">
            <a:extLst>
              <a:ext uri="{FF2B5EF4-FFF2-40B4-BE49-F238E27FC236}">
                <a16:creationId xmlns:a16="http://schemas.microsoft.com/office/drawing/2014/main" id="{FB87851A-5749-6168-42A5-84EB1765B08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18" name="Straight Connector 17">
            <a:extLst>
              <a:ext uri="{FF2B5EF4-FFF2-40B4-BE49-F238E27FC236}">
                <a16:creationId xmlns:a16="http://schemas.microsoft.com/office/drawing/2014/main" id="{DBDD2163-1516-4C6F-0FDB-358BF3C5CF53}"/>
              </a:ext>
            </a:extLst>
          </p:cNvPr>
          <p:cNvCxnSpPr>
            <a:cxnSpLocks/>
          </p:cNvCxnSpPr>
          <p:nvPr/>
        </p:nvCxnSpPr>
        <p:spPr>
          <a:xfrm>
            <a:off x="8534400" y="876300"/>
            <a:ext cx="8077200" cy="0"/>
          </a:xfrm>
          <a:prstGeom prst="line">
            <a:avLst/>
          </a:prstGeom>
          <a:ln w="28575">
            <a:solidFill>
              <a:schemeClr val="bg1">
                <a:alpha val="66000"/>
              </a:schemeClr>
            </a:solidFill>
          </a:ln>
        </p:spPr>
        <p:style>
          <a:lnRef idx="1">
            <a:schemeClr val="accent1"/>
          </a:lnRef>
          <a:fillRef idx="0">
            <a:schemeClr val="accent1"/>
          </a:fillRef>
          <a:effectRef idx="0">
            <a:schemeClr val="accent1"/>
          </a:effectRef>
          <a:fontRef idx="minor">
            <a:schemeClr val="tx1"/>
          </a:fontRef>
        </p:style>
      </p:cxnSp>
      <p:sp>
        <p:nvSpPr>
          <p:cNvPr id="9273" name="TextBox 9272">
            <a:extLst>
              <a:ext uri="{FF2B5EF4-FFF2-40B4-BE49-F238E27FC236}">
                <a16:creationId xmlns:a16="http://schemas.microsoft.com/office/drawing/2014/main" id="{7DB7F239-098C-A60B-A05C-0A97D9F99A6E}"/>
              </a:ext>
            </a:extLst>
          </p:cNvPr>
          <p:cNvSpPr txBox="1"/>
          <p:nvPr/>
        </p:nvSpPr>
        <p:spPr>
          <a:xfrm>
            <a:off x="558800" y="1181100"/>
            <a:ext cx="3871573" cy="523220"/>
          </a:xfrm>
          <a:prstGeom prst="rect">
            <a:avLst/>
          </a:prstGeom>
          <a:noFill/>
        </p:spPr>
        <p:txBody>
          <a:bodyPr wrap="none" rtlCol="0">
            <a:spAutoFit/>
          </a:bodyPr>
          <a:lstStyle/>
          <a:p>
            <a:r>
              <a:rPr lang="en-GB" sz="2800" dirty="0">
                <a:solidFill>
                  <a:schemeClr val="bg1"/>
                </a:solidFill>
                <a:latin typeface="SVN-Poppins SemiBold" panose="00000700000000000000" pitchFamily="2" charset="0"/>
                <a:cs typeface="SVN-Poppins SemiBold" panose="00000700000000000000" pitchFamily="2" charset="0"/>
              </a:rPr>
              <a:t>Lựa chọn công nghệ</a:t>
            </a:r>
          </a:p>
        </p:txBody>
      </p:sp>
      <p:grpSp>
        <p:nvGrpSpPr>
          <p:cNvPr id="9274" name="Group 9273">
            <a:extLst>
              <a:ext uri="{FF2B5EF4-FFF2-40B4-BE49-F238E27FC236}">
                <a16:creationId xmlns:a16="http://schemas.microsoft.com/office/drawing/2014/main" id="{F51CA671-6D21-8761-529C-863A99C8F72B}"/>
              </a:ext>
            </a:extLst>
          </p:cNvPr>
          <p:cNvGrpSpPr/>
          <p:nvPr/>
        </p:nvGrpSpPr>
        <p:grpSpPr>
          <a:xfrm>
            <a:off x="457200" y="9739823"/>
            <a:ext cx="17335431" cy="376358"/>
            <a:chOff x="558800" y="9714453"/>
            <a:chExt cx="17335431" cy="376358"/>
          </a:xfrm>
        </p:grpSpPr>
        <p:sp>
          <p:nvSpPr>
            <p:cNvPr id="9275" name="TextBox 9274">
              <a:extLst>
                <a:ext uri="{FF2B5EF4-FFF2-40B4-BE49-F238E27FC236}">
                  <a16:creationId xmlns:a16="http://schemas.microsoft.com/office/drawing/2014/main" id="{519FC2AE-BEC7-4DB2-D8C7-0B8CD376B54C}"/>
                </a:ext>
              </a:extLst>
            </p:cNvPr>
            <p:cNvSpPr txBox="1"/>
            <p:nvPr/>
          </p:nvSpPr>
          <p:spPr>
            <a:xfrm>
              <a:off x="558800" y="9714453"/>
              <a:ext cx="12344400" cy="338554"/>
            </a:xfrm>
            <a:prstGeom prst="rect">
              <a:avLst/>
            </a:prstGeom>
            <a:noFill/>
          </p:spPr>
          <p:txBody>
            <a:bodyPr wrap="square">
              <a:spAutoFit/>
            </a:bodyPr>
            <a:lstStyle/>
            <a:p>
              <a:r>
                <a:rPr lang="en-GB" sz="1600" dirty="0">
                  <a:solidFill>
                    <a:schemeClr val="bg1"/>
                  </a:solidFill>
                  <a:latin typeface="SVN-Poppins SemiBold" panose="00000700000000000000" pitchFamily="2" charset="0"/>
                  <a:cs typeface="SVN-Poppins SemiBold" panose="00000700000000000000" pitchFamily="2" charset="0"/>
                </a:rPr>
                <a:t>XÂY DỰNG HỆ THỐNG </a:t>
              </a:r>
              <a:r>
                <a:rPr lang="en-GB" sz="1600" dirty="0">
                  <a:solidFill>
                    <a:srgbClr val="05066D"/>
                  </a:solidFill>
                  <a:latin typeface="SVN-Poppins SemiBold" panose="00000700000000000000" pitchFamily="2" charset="0"/>
                  <a:cs typeface="SVN-Poppins SemiBold" panose="00000700000000000000" pitchFamily="2" charset="0"/>
                </a:rPr>
                <a:t>THEO DÕI DỰ ÁN PHẦN MỀM </a:t>
              </a:r>
              <a:r>
                <a:rPr lang="en-GB" sz="1600" dirty="0">
                  <a:solidFill>
                    <a:schemeClr val="bg1"/>
                  </a:solidFill>
                  <a:latin typeface="SVN-Poppins SemiBold" panose="00000700000000000000" pitchFamily="2" charset="0"/>
                  <a:cs typeface="SVN-Poppins SemiBold" panose="00000700000000000000" pitchFamily="2" charset="0"/>
                </a:rPr>
                <a:t>LÀM VIỆC NHÓM CỦA SINH VIÊN QUA </a:t>
              </a:r>
              <a:r>
                <a:rPr lang="en-GB" sz="1600" dirty="0">
                  <a:solidFill>
                    <a:srgbClr val="05066D"/>
                  </a:solidFill>
                  <a:latin typeface="SVN-Poppins SemiBold" panose="00000700000000000000" pitchFamily="2" charset="0"/>
                  <a:cs typeface="SVN-Poppins SemiBold" panose="00000700000000000000" pitchFamily="2" charset="0"/>
                </a:rPr>
                <a:t>GITHUB ACTION</a:t>
              </a:r>
            </a:p>
          </p:txBody>
        </p:sp>
        <p:sp>
          <p:nvSpPr>
            <p:cNvPr id="9277" name="TextBox 9276">
              <a:extLst>
                <a:ext uri="{FF2B5EF4-FFF2-40B4-BE49-F238E27FC236}">
                  <a16:creationId xmlns:a16="http://schemas.microsoft.com/office/drawing/2014/main" id="{9338E4BC-BF40-CEC7-0EDA-4D34BA24B700}"/>
                </a:ext>
              </a:extLst>
            </p:cNvPr>
            <p:cNvSpPr txBox="1"/>
            <p:nvPr/>
          </p:nvSpPr>
          <p:spPr>
            <a:xfrm>
              <a:off x="17322799" y="9721480"/>
              <a:ext cx="571432" cy="369331"/>
            </a:xfrm>
            <a:prstGeom prst="rect">
              <a:avLst/>
            </a:prstGeom>
            <a:noFill/>
          </p:spPr>
          <p:txBody>
            <a:bodyPr wrap="square">
              <a:spAutoFit/>
            </a:bodyPr>
            <a:lstStyle/>
            <a:p>
              <a:r>
                <a:rPr lang="en-GB" sz="1800" dirty="0">
                  <a:solidFill>
                    <a:srgbClr val="05066D"/>
                  </a:solidFill>
                  <a:latin typeface="SVN-Poppins SemiBold" panose="00000700000000000000" pitchFamily="2" charset="0"/>
                  <a:cs typeface="SVN-Poppins SemiBold" panose="00000700000000000000" pitchFamily="2" charset="0"/>
                </a:rPr>
                <a:t>16</a:t>
              </a:r>
            </a:p>
          </p:txBody>
        </p:sp>
      </p:grpSp>
      <p:grpSp>
        <p:nvGrpSpPr>
          <p:cNvPr id="9278" name="Group 9277">
            <a:extLst>
              <a:ext uri="{FF2B5EF4-FFF2-40B4-BE49-F238E27FC236}">
                <a16:creationId xmlns:a16="http://schemas.microsoft.com/office/drawing/2014/main" id="{ADC0C315-2AD5-9787-B665-4DD5FFB3D3A3}"/>
              </a:ext>
            </a:extLst>
          </p:cNvPr>
          <p:cNvGrpSpPr/>
          <p:nvPr/>
        </p:nvGrpSpPr>
        <p:grpSpPr>
          <a:xfrm>
            <a:off x="648143" y="1704320"/>
            <a:ext cx="17030257" cy="7868599"/>
            <a:chOff x="533400" y="1416093"/>
            <a:chExt cx="17030257" cy="7868599"/>
          </a:xfrm>
        </p:grpSpPr>
        <p:grpSp>
          <p:nvGrpSpPr>
            <p:cNvPr id="9272" name="Group 9271">
              <a:extLst>
                <a:ext uri="{FF2B5EF4-FFF2-40B4-BE49-F238E27FC236}">
                  <a16:creationId xmlns:a16="http://schemas.microsoft.com/office/drawing/2014/main" id="{38D698E0-A8FF-557A-4AD9-5E6558C044A1}"/>
                </a:ext>
              </a:extLst>
            </p:cNvPr>
            <p:cNvGrpSpPr/>
            <p:nvPr/>
          </p:nvGrpSpPr>
          <p:grpSpPr>
            <a:xfrm>
              <a:off x="533400" y="1416093"/>
              <a:ext cx="17030257" cy="7868599"/>
              <a:chOff x="533400" y="1426079"/>
              <a:chExt cx="17030257" cy="7868599"/>
            </a:xfrm>
          </p:grpSpPr>
          <p:sp>
            <p:nvSpPr>
              <p:cNvPr id="5" name="Rectangle: Rounded Corners 4">
                <a:extLst>
                  <a:ext uri="{FF2B5EF4-FFF2-40B4-BE49-F238E27FC236}">
                    <a16:creationId xmlns:a16="http://schemas.microsoft.com/office/drawing/2014/main" id="{EDF6ECEB-52E9-2C66-8B6B-6D4C42D048D2}"/>
                  </a:ext>
                </a:extLst>
              </p:cNvPr>
              <p:cNvSpPr/>
              <p:nvPr/>
            </p:nvSpPr>
            <p:spPr>
              <a:xfrm>
                <a:off x="533400" y="1426079"/>
                <a:ext cx="17030257" cy="7868599"/>
              </a:xfrm>
              <a:prstGeom prst="roundRect">
                <a:avLst>
                  <a:gd name="adj" fmla="val 1057"/>
                </a:avLst>
              </a:prstGeom>
              <a:solidFill>
                <a:srgbClr val="80AEDD"/>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solidFill>
                    <a:srgbClr val="05066D"/>
                  </a:solidFill>
                  <a:latin typeface="SVN-Poppins" panose="00000500000000000000" pitchFamily="2" charset="0"/>
                  <a:cs typeface="SVN-Poppins" panose="00000500000000000000" pitchFamily="2" charset="0"/>
                </a:endParaRPr>
              </a:p>
            </p:txBody>
          </p:sp>
          <p:cxnSp>
            <p:nvCxnSpPr>
              <p:cNvPr id="13" name="Straight Connector 12">
                <a:extLst>
                  <a:ext uri="{FF2B5EF4-FFF2-40B4-BE49-F238E27FC236}">
                    <a16:creationId xmlns:a16="http://schemas.microsoft.com/office/drawing/2014/main" id="{33D68B95-5A71-EFA3-0833-751B7406EE2D}"/>
                  </a:ext>
                </a:extLst>
              </p:cNvPr>
              <p:cNvCxnSpPr>
                <a:cxnSpLocks/>
              </p:cNvCxnSpPr>
              <p:nvPr/>
            </p:nvCxnSpPr>
            <p:spPr>
              <a:xfrm flipV="1">
                <a:off x="4086605" y="3226240"/>
                <a:ext cx="13030200" cy="76200"/>
              </a:xfrm>
              <a:prstGeom prst="line">
                <a:avLst/>
              </a:prstGeom>
              <a:ln w="19050">
                <a:solidFill>
                  <a:srgbClr val="E6EEFD"/>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3FC3BF9-B280-D50D-B831-3097812C09A7}"/>
                  </a:ext>
                </a:extLst>
              </p:cNvPr>
              <p:cNvSpPr txBox="1"/>
              <p:nvPr/>
            </p:nvSpPr>
            <p:spPr>
              <a:xfrm>
                <a:off x="1065898" y="3032995"/>
                <a:ext cx="1556836" cy="461665"/>
              </a:xfrm>
              <a:prstGeom prst="rect">
                <a:avLst/>
              </a:prstGeom>
              <a:noFill/>
            </p:spPr>
            <p:txBody>
              <a:bodyPr wrap="none" rtlCol="0">
                <a:spAutoFit/>
              </a:bodyPr>
              <a:lstStyle/>
              <a:p>
                <a:r>
                  <a:rPr lang="en-US" sz="2400" dirty="0">
                    <a:solidFill>
                      <a:srgbClr val="05066D"/>
                    </a:solidFill>
                    <a:latin typeface="SVN-Poppins SemiBold" panose="00000700000000000000" pitchFamily="2" charset="0"/>
                    <a:cs typeface="SVN-Poppins SemiBold" panose="00000700000000000000" pitchFamily="2" charset="0"/>
                  </a:rPr>
                  <a:t>Backend</a:t>
                </a:r>
                <a:endParaRPr lang="en-GB" sz="2400" dirty="0">
                  <a:solidFill>
                    <a:srgbClr val="05066D"/>
                  </a:solidFill>
                  <a:latin typeface="SVN-Poppins SemiBold" panose="00000700000000000000" pitchFamily="2" charset="0"/>
                  <a:cs typeface="SVN-Poppins SemiBold" panose="00000700000000000000" pitchFamily="2" charset="0"/>
                </a:endParaRPr>
              </a:p>
            </p:txBody>
          </p:sp>
          <p:sp>
            <p:nvSpPr>
              <p:cNvPr id="19" name="TextBox 18">
                <a:extLst>
                  <a:ext uri="{FF2B5EF4-FFF2-40B4-BE49-F238E27FC236}">
                    <a16:creationId xmlns:a16="http://schemas.microsoft.com/office/drawing/2014/main" id="{9B75D50D-9354-0878-B205-88FEC32F9199}"/>
                  </a:ext>
                </a:extLst>
              </p:cNvPr>
              <p:cNvSpPr txBox="1"/>
              <p:nvPr/>
            </p:nvSpPr>
            <p:spPr>
              <a:xfrm>
                <a:off x="4876800" y="1549089"/>
                <a:ext cx="1906291" cy="461665"/>
              </a:xfrm>
              <a:prstGeom prst="rect">
                <a:avLst/>
              </a:prstGeom>
              <a:noFill/>
            </p:spPr>
            <p:txBody>
              <a:bodyPr wrap="none" rtlCol="0">
                <a:spAutoFit/>
              </a:bodyPr>
              <a:lstStyle/>
              <a:p>
                <a:r>
                  <a:rPr lang="en-US" sz="2400" dirty="0">
                    <a:solidFill>
                      <a:srgbClr val="05066D"/>
                    </a:solidFill>
                    <a:latin typeface="SVN-Poppins SemiBold" panose="00000700000000000000" pitchFamily="2" charset="0"/>
                    <a:cs typeface="SVN-Poppins SemiBold" panose="00000700000000000000" pitchFamily="2" charset="0"/>
                  </a:rPr>
                  <a:t>Công nghệ</a:t>
                </a:r>
                <a:endParaRPr lang="en-GB" sz="2400" dirty="0">
                  <a:solidFill>
                    <a:srgbClr val="05066D"/>
                  </a:solidFill>
                  <a:latin typeface="SVN-Poppins SemiBold" panose="00000700000000000000" pitchFamily="2" charset="0"/>
                  <a:cs typeface="SVN-Poppins SemiBold" panose="00000700000000000000" pitchFamily="2" charset="0"/>
                </a:endParaRPr>
              </a:p>
            </p:txBody>
          </p:sp>
          <p:sp>
            <p:nvSpPr>
              <p:cNvPr id="20" name="TextBox 19">
                <a:extLst>
                  <a:ext uri="{FF2B5EF4-FFF2-40B4-BE49-F238E27FC236}">
                    <a16:creationId xmlns:a16="http://schemas.microsoft.com/office/drawing/2014/main" id="{8B877EF0-1620-5861-D70B-2250D45FB117}"/>
                  </a:ext>
                </a:extLst>
              </p:cNvPr>
              <p:cNvSpPr txBox="1"/>
              <p:nvPr/>
            </p:nvSpPr>
            <p:spPr>
              <a:xfrm>
                <a:off x="12378850" y="1637644"/>
                <a:ext cx="1544012" cy="461665"/>
              </a:xfrm>
              <a:prstGeom prst="rect">
                <a:avLst/>
              </a:prstGeom>
              <a:noFill/>
            </p:spPr>
            <p:txBody>
              <a:bodyPr wrap="none" rtlCol="0">
                <a:spAutoFit/>
              </a:bodyPr>
              <a:lstStyle/>
              <a:p>
                <a:r>
                  <a:rPr lang="en-US" sz="2400" dirty="0">
                    <a:solidFill>
                      <a:srgbClr val="05066D"/>
                    </a:solidFill>
                    <a:latin typeface="SVN-Poppins SemiBold" panose="00000700000000000000" pitchFamily="2" charset="0"/>
                    <a:cs typeface="SVN-Poppins SemiBold" panose="00000700000000000000" pitchFamily="2" charset="0"/>
                  </a:rPr>
                  <a:t>Diễn giải</a:t>
                </a:r>
                <a:endParaRPr lang="en-GB" sz="2400" dirty="0">
                  <a:solidFill>
                    <a:srgbClr val="05066D"/>
                  </a:solidFill>
                  <a:latin typeface="SVN-Poppins SemiBold" panose="00000700000000000000" pitchFamily="2" charset="0"/>
                  <a:cs typeface="SVN-Poppins SemiBold" panose="00000700000000000000" pitchFamily="2" charset="0"/>
                </a:endParaRPr>
              </a:p>
            </p:txBody>
          </p:sp>
          <p:grpSp>
            <p:nvGrpSpPr>
              <p:cNvPr id="28" name="Group 27">
                <a:extLst>
                  <a:ext uri="{FF2B5EF4-FFF2-40B4-BE49-F238E27FC236}">
                    <a16:creationId xmlns:a16="http://schemas.microsoft.com/office/drawing/2014/main" id="{B41AD3BA-6F89-10E0-D73B-EE69F4D50832}"/>
                  </a:ext>
                </a:extLst>
              </p:cNvPr>
              <p:cNvGrpSpPr/>
              <p:nvPr/>
            </p:nvGrpSpPr>
            <p:grpSpPr>
              <a:xfrm>
                <a:off x="4511742" y="2118198"/>
                <a:ext cx="1175322" cy="995436"/>
                <a:chOff x="5230095" y="2042956"/>
                <a:chExt cx="1175322" cy="995436"/>
              </a:xfrm>
            </p:grpSpPr>
            <p:pic>
              <p:nvPicPr>
                <p:cNvPr id="24" name="Picture 23" descr="A yellow circle with black text&#10;&#10;AI-generated content may be incorrect.">
                  <a:extLst>
                    <a:ext uri="{FF2B5EF4-FFF2-40B4-BE49-F238E27FC236}">
                      <a16:creationId xmlns:a16="http://schemas.microsoft.com/office/drawing/2014/main" id="{C73576FA-87F0-0DAE-38E3-1F2A7ECFEF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92244" y="2042956"/>
                  <a:ext cx="675402" cy="675402"/>
                </a:xfrm>
                <a:prstGeom prst="rect">
                  <a:avLst/>
                </a:prstGeom>
              </p:spPr>
            </p:pic>
            <p:sp>
              <p:nvSpPr>
                <p:cNvPr id="25" name="TextBox 24">
                  <a:extLst>
                    <a:ext uri="{FF2B5EF4-FFF2-40B4-BE49-F238E27FC236}">
                      <a16:creationId xmlns:a16="http://schemas.microsoft.com/office/drawing/2014/main" id="{5A0B5916-30F7-F772-9C54-464567CB89C5}"/>
                    </a:ext>
                  </a:extLst>
                </p:cNvPr>
                <p:cNvSpPr txBox="1"/>
                <p:nvPr/>
              </p:nvSpPr>
              <p:spPr>
                <a:xfrm>
                  <a:off x="5230095" y="2699838"/>
                  <a:ext cx="1175322" cy="338554"/>
                </a:xfrm>
                <a:prstGeom prst="rect">
                  <a:avLst/>
                </a:prstGeom>
                <a:noFill/>
              </p:spPr>
              <p:txBody>
                <a:bodyPr wrap="none" rtlCol="0">
                  <a:spAutoFit/>
                </a:bodyPr>
                <a:lstStyle/>
                <a:p>
                  <a:r>
                    <a:rPr lang="en-US" sz="1600" dirty="0" err="1">
                      <a:solidFill>
                        <a:schemeClr val="tx2">
                          <a:lumMod val="75000"/>
                        </a:schemeClr>
                      </a:solidFill>
                      <a:latin typeface="SVN-Poppins" panose="00000500000000000000" pitchFamily="2" charset="0"/>
                      <a:cs typeface="SVN-Poppins" panose="00000500000000000000" pitchFamily="2" charset="0"/>
                    </a:rPr>
                    <a:t>ExpressJS</a:t>
                  </a:r>
                  <a:endParaRPr lang="en-GB" sz="1600" dirty="0">
                    <a:solidFill>
                      <a:schemeClr val="tx2">
                        <a:lumMod val="75000"/>
                      </a:schemeClr>
                    </a:solidFill>
                    <a:latin typeface="SVN-Poppins" panose="00000500000000000000" pitchFamily="2" charset="0"/>
                    <a:cs typeface="SVN-Poppins" panose="00000500000000000000" pitchFamily="2" charset="0"/>
                  </a:endParaRPr>
                </a:p>
              </p:txBody>
            </p:sp>
          </p:grpSp>
          <p:sp>
            <p:nvSpPr>
              <p:cNvPr id="26" name="TextBox 25">
                <a:extLst>
                  <a:ext uri="{FF2B5EF4-FFF2-40B4-BE49-F238E27FC236}">
                    <a16:creationId xmlns:a16="http://schemas.microsoft.com/office/drawing/2014/main" id="{A17D41A8-BF65-82A4-79BD-C04D6DEF5554}"/>
                  </a:ext>
                </a:extLst>
              </p:cNvPr>
              <p:cNvSpPr txBox="1"/>
              <p:nvPr/>
            </p:nvSpPr>
            <p:spPr>
              <a:xfrm>
                <a:off x="9874256" y="2304537"/>
                <a:ext cx="6553200" cy="646331"/>
              </a:xfrm>
              <a:prstGeom prst="rect">
                <a:avLst/>
              </a:prstGeom>
              <a:noFill/>
            </p:spPr>
            <p:txBody>
              <a:bodyPr wrap="square" rtlCol="0">
                <a:spAutoFit/>
              </a:bodyPr>
              <a:lstStyle/>
              <a:p>
                <a:r>
                  <a:rPr lang="en-US" dirty="0">
                    <a:solidFill>
                      <a:schemeClr val="tx2">
                        <a:lumMod val="75000"/>
                      </a:schemeClr>
                    </a:solidFill>
                    <a:latin typeface="SVN-Poppins" panose="00000500000000000000" pitchFamily="2" charset="0"/>
                    <a:cs typeface="SVN-Poppins" panose="00000500000000000000" pitchFamily="2" charset="0"/>
                  </a:rPr>
                  <a:t>Framework web nhẹ, linh hoạt, dễ tích hợp middleware (OAuth, webhook validation, rate limiting)</a:t>
                </a:r>
                <a:endParaRPr lang="en-GB" dirty="0">
                  <a:solidFill>
                    <a:schemeClr val="tx2">
                      <a:lumMod val="75000"/>
                    </a:schemeClr>
                  </a:solidFill>
                  <a:latin typeface="SVN-Poppins" panose="00000500000000000000" pitchFamily="2" charset="0"/>
                  <a:cs typeface="SVN-Poppins" panose="00000500000000000000" pitchFamily="2" charset="0"/>
                </a:endParaRPr>
              </a:p>
            </p:txBody>
          </p:sp>
          <p:pic>
            <p:nvPicPr>
              <p:cNvPr id="9218" name="Picture 2" descr="Download MySQL Logo in SVG Vector or PNG File Format - Logo.wine">
                <a:extLst>
                  <a:ext uri="{FF2B5EF4-FFF2-40B4-BE49-F238E27FC236}">
                    <a16:creationId xmlns:a16="http://schemas.microsoft.com/office/drawing/2014/main" id="{E76040D4-D1E5-0A5C-AE76-477F68F7632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28224" y="3538130"/>
                <a:ext cx="1297151" cy="86476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D425F1A2-9F33-C2E7-B529-662A96A6ABE6}"/>
                  </a:ext>
                </a:extLst>
              </p:cNvPr>
              <p:cNvSpPr txBox="1"/>
              <p:nvPr/>
            </p:nvSpPr>
            <p:spPr>
              <a:xfrm>
                <a:off x="5645742" y="3805915"/>
                <a:ext cx="304800" cy="369332"/>
              </a:xfrm>
              <a:prstGeom prst="rect">
                <a:avLst/>
              </a:prstGeom>
              <a:noFill/>
            </p:spPr>
            <p:txBody>
              <a:bodyPr wrap="square" rtlCol="0">
                <a:spAutoFit/>
              </a:bodyPr>
              <a:lstStyle/>
              <a:p>
                <a:r>
                  <a:rPr lang="en-US" dirty="0">
                    <a:solidFill>
                      <a:schemeClr val="tx2">
                        <a:lumMod val="75000"/>
                      </a:schemeClr>
                    </a:solidFill>
                  </a:rPr>
                  <a:t>+</a:t>
                </a:r>
                <a:endParaRPr lang="en-GB" dirty="0">
                  <a:solidFill>
                    <a:schemeClr val="tx2">
                      <a:lumMod val="75000"/>
                    </a:schemeClr>
                  </a:solidFill>
                </a:endParaRPr>
              </a:p>
            </p:txBody>
          </p:sp>
          <p:grpSp>
            <p:nvGrpSpPr>
              <p:cNvPr id="9266" name="Group 9265">
                <a:extLst>
                  <a:ext uri="{FF2B5EF4-FFF2-40B4-BE49-F238E27FC236}">
                    <a16:creationId xmlns:a16="http://schemas.microsoft.com/office/drawing/2014/main" id="{D1CAF184-2CB5-BC71-D182-1A2E13CF77D1}"/>
                  </a:ext>
                </a:extLst>
              </p:cNvPr>
              <p:cNvGrpSpPr/>
              <p:nvPr/>
            </p:nvGrpSpPr>
            <p:grpSpPr>
              <a:xfrm>
                <a:off x="5855230" y="3436241"/>
                <a:ext cx="1258195" cy="1068544"/>
                <a:chOff x="5855230" y="3436241"/>
                <a:chExt cx="1258195" cy="1068544"/>
              </a:xfrm>
            </p:grpSpPr>
            <p:pic>
              <p:nvPicPr>
                <p:cNvPr id="9222" name="Picture 6" descr="Sequelize | Sequelize">
                  <a:extLst>
                    <a:ext uri="{FF2B5EF4-FFF2-40B4-BE49-F238E27FC236}">
                      <a16:creationId xmlns:a16="http://schemas.microsoft.com/office/drawing/2014/main" id="{A6702AC1-B675-F2F9-54BF-F27B99E9524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67364" y="3436241"/>
                  <a:ext cx="726066" cy="726066"/>
                </a:xfrm>
                <a:prstGeom prst="rect">
                  <a:avLst/>
                </a:prstGeom>
                <a:noFill/>
                <a:extLst>
                  <a:ext uri="{909E8E84-426E-40DD-AFC4-6F175D3DCCD1}">
                    <a14:hiddenFill xmlns:a14="http://schemas.microsoft.com/office/drawing/2010/main">
                      <a:solidFill>
                        <a:srgbClr val="FFFFFF"/>
                      </a:solidFill>
                    </a14:hiddenFill>
                  </a:ext>
                </a:extLst>
              </p:spPr>
            </p:pic>
            <p:sp>
              <p:nvSpPr>
                <p:cNvPr id="9221" name="TextBox 9220">
                  <a:extLst>
                    <a:ext uri="{FF2B5EF4-FFF2-40B4-BE49-F238E27FC236}">
                      <a16:creationId xmlns:a16="http://schemas.microsoft.com/office/drawing/2014/main" id="{DA843D3C-ECD3-88D1-9FF3-78E626E02F03}"/>
                    </a:ext>
                  </a:extLst>
                </p:cNvPr>
                <p:cNvSpPr txBox="1"/>
                <p:nvPr/>
              </p:nvSpPr>
              <p:spPr>
                <a:xfrm>
                  <a:off x="5855230" y="4166231"/>
                  <a:ext cx="1258195" cy="338554"/>
                </a:xfrm>
                <a:prstGeom prst="rect">
                  <a:avLst/>
                </a:prstGeom>
                <a:noFill/>
              </p:spPr>
              <p:txBody>
                <a:bodyPr wrap="square" rtlCol="0">
                  <a:spAutoFit/>
                </a:bodyPr>
                <a:lstStyle/>
                <a:p>
                  <a:r>
                    <a:rPr lang="en-US" sz="1600" dirty="0" err="1">
                      <a:solidFill>
                        <a:schemeClr val="tx2">
                          <a:lumMod val="75000"/>
                        </a:schemeClr>
                      </a:solidFill>
                      <a:latin typeface="SVN-Poppins" panose="00000500000000000000" pitchFamily="2" charset="0"/>
                      <a:cs typeface="SVN-Poppins" panose="00000500000000000000" pitchFamily="2" charset="0"/>
                    </a:rPr>
                    <a:t>Sequelize</a:t>
                  </a:r>
                  <a:endParaRPr lang="en-GB" sz="1600" dirty="0">
                    <a:solidFill>
                      <a:schemeClr val="tx2">
                        <a:lumMod val="75000"/>
                      </a:schemeClr>
                    </a:solidFill>
                    <a:latin typeface="SVN-Poppins" panose="00000500000000000000" pitchFamily="2" charset="0"/>
                    <a:cs typeface="SVN-Poppins" panose="00000500000000000000" pitchFamily="2" charset="0"/>
                  </a:endParaRPr>
                </a:p>
              </p:txBody>
            </p:sp>
          </p:grpSp>
          <p:sp>
            <p:nvSpPr>
              <p:cNvPr id="9223" name="TextBox 9222">
                <a:extLst>
                  <a:ext uri="{FF2B5EF4-FFF2-40B4-BE49-F238E27FC236}">
                    <a16:creationId xmlns:a16="http://schemas.microsoft.com/office/drawing/2014/main" id="{400E7053-5630-0A71-C9F7-CFB4E614A949}"/>
                  </a:ext>
                </a:extLst>
              </p:cNvPr>
              <p:cNvSpPr txBox="1"/>
              <p:nvPr/>
            </p:nvSpPr>
            <p:spPr>
              <a:xfrm>
                <a:off x="9822865" y="3508848"/>
                <a:ext cx="6553200" cy="923330"/>
              </a:xfrm>
              <a:prstGeom prst="rect">
                <a:avLst/>
              </a:prstGeom>
              <a:noFill/>
            </p:spPr>
            <p:txBody>
              <a:bodyPr wrap="square" rtlCol="0">
                <a:spAutoFit/>
              </a:bodyPr>
              <a:lstStyle/>
              <a:p>
                <a:r>
                  <a:rPr lang="en-GB" dirty="0">
                    <a:solidFill>
                      <a:schemeClr val="tx2">
                        <a:lumMod val="75000"/>
                      </a:schemeClr>
                    </a:solidFill>
                    <a:latin typeface="SVN-Poppins" panose="00000500000000000000" pitchFamily="2" charset="0"/>
                    <a:cs typeface="SVN-Poppins" panose="00000500000000000000" pitchFamily="2" charset="0"/>
                  </a:rPr>
                  <a:t>Database quan hệ ổn định, ORM hỗ trợ TypeScript, phù hợp cấu trúc dữ liệu phức tạp (users, courses, repositories, commits)</a:t>
                </a:r>
              </a:p>
            </p:txBody>
          </p:sp>
          <p:cxnSp>
            <p:nvCxnSpPr>
              <p:cNvPr id="9224" name="Straight Connector 9223">
                <a:extLst>
                  <a:ext uri="{FF2B5EF4-FFF2-40B4-BE49-F238E27FC236}">
                    <a16:creationId xmlns:a16="http://schemas.microsoft.com/office/drawing/2014/main" id="{7B57FEA3-5C83-4B22-BFAB-096570DE0E85}"/>
                  </a:ext>
                </a:extLst>
              </p:cNvPr>
              <p:cNvCxnSpPr>
                <a:cxnSpLocks/>
              </p:cNvCxnSpPr>
              <p:nvPr/>
            </p:nvCxnSpPr>
            <p:spPr>
              <a:xfrm flipV="1">
                <a:off x="914400" y="4610100"/>
                <a:ext cx="16202405" cy="94751"/>
              </a:xfrm>
              <a:prstGeom prst="line">
                <a:avLst/>
              </a:prstGeom>
              <a:ln w="19050">
                <a:solidFill>
                  <a:srgbClr val="E6EEFD"/>
                </a:solidFill>
              </a:ln>
            </p:spPr>
            <p:style>
              <a:lnRef idx="1">
                <a:schemeClr val="accent1"/>
              </a:lnRef>
              <a:fillRef idx="0">
                <a:schemeClr val="accent1"/>
              </a:fillRef>
              <a:effectRef idx="0">
                <a:schemeClr val="accent1"/>
              </a:effectRef>
              <a:fontRef idx="minor">
                <a:schemeClr val="tx1"/>
              </a:fontRef>
            </p:style>
          </p:cxnSp>
          <p:sp>
            <p:nvSpPr>
              <p:cNvPr id="9226" name="TextBox 9225">
                <a:extLst>
                  <a:ext uri="{FF2B5EF4-FFF2-40B4-BE49-F238E27FC236}">
                    <a16:creationId xmlns:a16="http://schemas.microsoft.com/office/drawing/2014/main" id="{9551D6C8-4B37-9A0F-F614-903F82A33FA7}"/>
                  </a:ext>
                </a:extLst>
              </p:cNvPr>
              <p:cNvSpPr txBox="1"/>
              <p:nvPr/>
            </p:nvSpPr>
            <p:spPr>
              <a:xfrm>
                <a:off x="1083352" y="5579136"/>
                <a:ext cx="1592103" cy="461665"/>
              </a:xfrm>
              <a:prstGeom prst="rect">
                <a:avLst/>
              </a:prstGeom>
              <a:noFill/>
            </p:spPr>
            <p:txBody>
              <a:bodyPr wrap="none" rtlCol="0">
                <a:spAutoFit/>
              </a:bodyPr>
              <a:lstStyle/>
              <a:p>
                <a:r>
                  <a:rPr lang="en-US" sz="2400" dirty="0">
                    <a:solidFill>
                      <a:srgbClr val="05066D"/>
                    </a:solidFill>
                    <a:latin typeface="SVN-Poppins SemiBold" panose="00000700000000000000" pitchFamily="2" charset="0"/>
                    <a:cs typeface="SVN-Poppins SemiBold" panose="00000700000000000000" pitchFamily="2" charset="0"/>
                  </a:rPr>
                  <a:t>Frontend</a:t>
                </a:r>
                <a:endParaRPr lang="en-GB" sz="2400" dirty="0">
                  <a:solidFill>
                    <a:srgbClr val="05066D"/>
                  </a:solidFill>
                  <a:latin typeface="SVN-Poppins SemiBold" panose="00000700000000000000" pitchFamily="2" charset="0"/>
                  <a:cs typeface="SVN-Poppins SemiBold" panose="00000700000000000000" pitchFamily="2" charset="0"/>
                </a:endParaRPr>
              </a:p>
            </p:txBody>
          </p:sp>
          <p:grpSp>
            <p:nvGrpSpPr>
              <p:cNvPr id="9263" name="Group 9262">
                <a:extLst>
                  <a:ext uri="{FF2B5EF4-FFF2-40B4-BE49-F238E27FC236}">
                    <a16:creationId xmlns:a16="http://schemas.microsoft.com/office/drawing/2014/main" id="{D69E4B9A-BF88-F51E-07B1-58126EC27DC3}"/>
                  </a:ext>
                </a:extLst>
              </p:cNvPr>
              <p:cNvGrpSpPr/>
              <p:nvPr/>
            </p:nvGrpSpPr>
            <p:grpSpPr>
              <a:xfrm>
                <a:off x="5841118" y="4782008"/>
                <a:ext cx="1261552" cy="966405"/>
                <a:chOff x="5841118" y="4854320"/>
                <a:chExt cx="1261552" cy="966405"/>
              </a:xfrm>
            </p:grpSpPr>
            <p:pic>
              <p:nvPicPr>
                <p:cNvPr id="9231" name="Picture 10" descr="TypeScript - Wikipedia">
                  <a:extLst>
                    <a:ext uri="{FF2B5EF4-FFF2-40B4-BE49-F238E27FC236}">
                      <a16:creationId xmlns:a16="http://schemas.microsoft.com/office/drawing/2014/main" id="{108FCCC5-ED4D-F92C-2574-136A54542FC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50433" y="4854320"/>
                  <a:ext cx="642922" cy="642922"/>
                </a:xfrm>
                <a:prstGeom prst="rect">
                  <a:avLst/>
                </a:prstGeom>
                <a:noFill/>
                <a:extLst>
                  <a:ext uri="{909E8E84-426E-40DD-AFC4-6F175D3DCCD1}">
                    <a14:hiddenFill xmlns:a14="http://schemas.microsoft.com/office/drawing/2010/main">
                      <a:solidFill>
                        <a:srgbClr val="FFFFFF"/>
                      </a:solidFill>
                    </a14:hiddenFill>
                  </a:ext>
                </a:extLst>
              </p:spPr>
            </p:pic>
            <p:sp>
              <p:nvSpPr>
                <p:cNvPr id="9232" name="TextBox 9231">
                  <a:extLst>
                    <a:ext uri="{FF2B5EF4-FFF2-40B4-BE49-F238E27FC236}">
                      <a16:creationId xmlns:a16="http://schemas.microsoft.com/office/drawing/2014/main" id="{A8F1F5B8-1202-D8DF-BD43-D17B8AEC7E06}"/>
                    </a:ext>
                  </a:extLst>
                </p:cNvPr>
                <p:cNvSpPr txBox="1"/>
                <p:nvPr/>
              </p:nvSpPr>
              <p:spPr>
                <a:xfrm>
                  <a:off x="5841118" y="5482171"/>
                  <a:ext cx="1261552" cy="338554"/>
                </a:xfrm>
                <a:prstGeom prst="rect">
                  <a:avLst/>
                </a:prstGeom>
                <a:noFill/>
              </p:spPr>
              <p:txBody>
                <a:bodyPr wrap="square" rtlCol="0">
                  <a:spAutoFit/>
                </a:bodyPr>
                <a:lstStyle/>
                <a:p>
                  <a:r>
                    <a:rPr lang="en-US" sz="1600" dirty="0">
                      <a:solidFill>
                        <a:schemeClr val="tx2">
                          <a:lumMod val="75000"/>
                        </a:schemeClr>
                      </a:solidFill>
                      <a:latin typeface="SVN-Poppins" panose="00000500000000000000" pitchFamily="2" charset="0"/>
                      <a:cs typeface="SVN-Poppins" panose="00000500000000000000" pitchFamily="2" charset="0"/>
                    </a:rPr>
                    <a:t>Typescript</a:t>
                  </a:r>
                  <a:endParaRPr lang="en-GB" sz="1600" dirty="0">
                    <a:solidFill>
                      <a:schemeClr val="tx2">
                        <a:lumMod val="75000"/>
                      </a:schemeClr>
                    </a:solidFill>
                    <a:latin typeface="SVN-Poppins" panose="00000500000000000000" pitchFamily="2" charset="0"/>
                    <a:cs typeface="SVN-Poppins" panose="00000500000000000000" pitchFamily="2" charset="0"/>
                  </a:endParaRPr>
                </a:p>
              </p:txBody>
            </p:sp>
          </p:grpSp>
          <p:sp>
            <p:nvSpPr>
              <p:cNvPr id="9233" name="TextBox 9232">
                <a:extLst>
                  <a:ext uri="{FF2B5EF4-FFF2-40B4-BE49-F238E27FC236}">
                    <a16:creationId xmlns:a16="http://schemas.microsoft.com/office/drawing/2014/main" id="{AFF523CB-6D0C-F40A-A320-F1E1604366CA}"/>
                  </a:ext>
                </a:extLst>
              </p:cNvPr>
              <p:cNvSpPr txBox="1"/>
              <p:nvPr/>
            </p:nvSpPr>
            <p:spPr>
              <a:xfrm>
                <a:off x="5561048" y="5095933"/>
                <a:ext cx="305470" cy="338554"/>
              </a:xfrm>
              <a:prstGeom prst="rect">
                <a:avLst/>
              </a:prstGeom>
              <a:noFill/>
            </p:spPr>
            <p:txBody>
              <a:bodyPr wrap="square" rtlCol="0">
                <a:spAutoFit/>
              </a:bodyPr>
              <a:lstStyle/>
              <a:p>
                <a:r>
                  <a:rPr lang="en-US" sz="1600" dirty="0">
                    <a:solidFill>
                      <a:schemeClr val="tx2">
                        <a:lumMod val="75000"/>
                      </a:schemeClr>
                    </a:solidFill>
                    <a:latin typeface="SVN-Poppins" panose="00000500000000000000" pitchFamily="2" charset="0"/>
                    <a:cs typeface="SVN-Poppins" panose="00000500000000000000" pitchFamily="2" charset="0"/>
                  </a:rPr>
                  <a:t>+</a:t>
                </a:r>
                <a:endParaRPr lang="en-GB" sz="1600" dirty="0">
                  <a:solidFill>
                    <a:schemeClr val="tx2">
                      <a:lumMod val="75000"/>
                    </a:schemeClr>
                  </a:solidFill>
                  <a:latin typeface="SVN-Poppins" panose="00000500000000000000" pitchFamily="2" charset="0"/>
                  <a:cs typeface="SVN-Poppins" panose="00000500000000000000" pitchFamily="2" charset="0"/>
                </a:endParaRPr>
              </a:p>
            </p:txBody>
          </p:sp>
          <p:sp>
            <p:nvSpPr>
              <p:cNvPr id="9235" name="TextBox 9234">
                <a:extLst>
                  <a:ext uri="{FF2B5EF4-FFF2-40B4-BE49-F238E27FC236}">
                    <a16:creationId xmlns:a16="http://schemas.microsoft.com/office/drawing/2014/main" id="{C40B3DA2-C90F-596A-5629-87FC34FB3BD5}"/>
                  </a:ext>
                </a:extLst>
              </p:cNvPr>
              <p:cNvSpPr txBox="1"/>
              <p:nvPr/>
            </p:nvSpPr>
            <p:spPr>
              <a:xfrm>
                <a:off x="9822865" y="4942045"/>
                <a:ext cx="6553200" cy="646331"/>
              </a:xfrm>
              <a:prstGeom prst="rect">
                <a:avLst/>
              </a:prstGeom>
              <a:noFill/>
            </p:spPr>
            <p:txBody>
              <a:bodyPr wrap="square" rtlCol="0">
                <a:spAutoFit/>
              </a:bodyPr>
              <a:lstStyle/>
              <a:p>
                <a:r>
                  <a:rPr lang="vi-VN" dirty="0" err="1">
                    <a:solidFill>
                      <a:schemeClr val="tx2">
                        <a:lumMod val="75000"/>
                      </a:schemeClr>
                    </a:solidFill>
                    <a:latin typeface="SVN-Poppins" panose="00000500000000000000" pitchFamily="2" charset="0"/>
                    <a:cs typeface="SVN-Poppins" panose="00000500000000000000" pitchFamily="2" charset="0"/>
                  </a:rPr>
                  <a:t>Framework</a:t>
                </a:r>
                <a:r>
                  <a:rPr lang="vi-VN" dirty="0">
                    <a:solidFill>
                      <a:schemeClr val="tx2">
                        <a:lumMod val="75000"/>
                      </a:schemeClr>
                    </a:solidFill>
                    <a:latin typeface="SVN-Poppins" panose="00000500000000000000" pitchFamily="2" charset="0"/>
                    <a:cs typeface="SVN-Poppins" panose="00000500000000000000" pitchFamily="2" charset="0"/>
                  </a:rPr>
                  <a:t> </a:t>
                </a:r>
                <a:r>
                  <a:rPr lang="vi-VN" dirty="0" err="1">
                    <a:solidFill>
                      <a:schemeClr val="tx2">
                        <a:lumMod val="75000"/>
                      </a:schemeClr>
                    </a:solidFill>
                    <a:latin typeface="SVN-Poppins" panose="00000500000000000000" pitchFamily="2" charset="0"/>
                    <a:cs typeface="SVN-Poppins" panose="00000500000000000000" pitchFamily="2" charset="0"/>
                  </a:rPr>
                  <a:t>React</a:t>
                </a:r>
                <a:r>
                  <a:rPr lang="vi-VN" dirty="0">
                    <a:solidFill>
                      <a:schemeClr val="tx2">
                        <a:lumMod val="75000"/>
                      </a:schemeClr>
                    </a:solidFill>
                    <a:latin typeface="SVN-Poppins" panose="00000500000000000000" pitchFamily="2" charset="0"/>
                    <a:cs typeface="SVN-Poppins" panose="00000500000000000000" pitchFamily="2" charset="0"/>
                  </a:rPr>
                  <a:t> </a:t>
                </a:r>
                <a:r>
                  <a:rPr lang="vi-VN" dirty="0" err="1">
                    <a:solidFill>
                      <a:schemeClr val="tx2">
                        <a:lumMod val="75000"/>
                      </a:schemeClr>
                    </a:solidFill>
                    <a:latin typeface="SVN-Poppins" panose="00000500000000000000" pitchFamily="2" charset="0"/>
                    <a:cs typeface="SVN-Poppins" panose="00000500000000000000" pitchFamily="2" charset="0"/>
                  </a:rPr>
                  <a:t>full-stack</a:t>
                </a:r>
                <a:r>
                  <a:rPr lang="vi-VN" dirty="0">
                    <a:solidFill>
                      <a:schemeClr val="tx2">
                        <a:lumMod val="75000"/>
                      </a:schemeClr>
                    </a:solidFill>
                    <a:latin typeface="SVN-Poppins" panose="00000500000000000000" pitchFamily="2" charset="0"/>
                    <a:cs typeface="SVN-Poppins" panose="00000500000000000000" pitchFamily="2" charset="0"/>
                  </a:rPr>
                  <a:t>, SSR/SSG tối ưu SEO, </a:t>
                </a:r>
                <a:r>
                  <a:rPr lang="vi-VN" dirty="0" err="1">
                    <a:solidFill>
                      <a:schemeClr val="tx2">
                        <a:lumMod val="75000"/>
                      </a:schemeClr>
                    </a:solidFill>
                    <a:latin typeface="SVN-Poppins" panose="00000500000000000000" pitchFamily="2" charset="0"/>
                    <a:cs typeface="SVN-Poppins" panose="00000500000000000000" pitchFamily="2" charset="0"/>
                  </a:rPr>
                  <a:t>App</a:t>
                </a:r>
                <a:r>
                  <a:rPr lang="vi-VN" dirty="0">
                    <a:solidFill>
                      <a:schemeClr val="tx2">
                        <a:lumMod val="75000"/>
                      </a:schemeClr>
                    </a:solidFill>
                    <a:latin typeface="SVN-Poppins" panose="00000500000000000000" pitchFamily="2" charset="0"/>
                    <a:cs typeface="SVN-Poppins" panose="00000500000000000000" pitchFamily="2" charset="0"/>
                  </a:rPr>
                  <a:t> </a:t>
                </a:r>
                <a:r>
                  <a:rPr lang="vi-VN" dirty="0" err="1">
                    <a:solidFill>
                      <a:schemeClr val="tx2">
                        <a:lumMod val="75000"/>
                      </a:schemeClr>
                    </a:solidFill>
                    <a:latin typeface="SVN-Poppins" panose="00000500000000000000" pitchFamily="2" charset="0"/>
                    <a:cs typeface="SVN-Poppins" panose="00000500000000000000" pitchFamily="2" charset="0"/>
                  </a:rPr>
                  <a:t>Router</a:t>
                </a:r>
                <a:r>
                  <a:rPr lang="vi-VN" dirty="0">
                    <a:solidFill>
                      <a:schemeClr val="tx2">
                        <a:lumMod val="75000"/>
                      </a:schemeClr>
                    </a:solidFill>
                    <a:latin typeface="SVN-Poppins" panose="00000500000000000000" pitchFamily="2" charset="0"/>
                    <a:cs typeface="SVN-Poppins" panose="00000500000000000000" pitchFamily="2" charset="0"/>
                  </a:rPr>
                  <a:t> mới, tích hợp API </a:t>
                </a:r>
                <a:r>
                  <a:rPr lang="vi-VN" dirty="0" err="1">
                    <a:solidFill>
                      <a:schemeClr val="tx2">
                        <a:lumMod val="75000"/>
                      </a:schemeClr>
                    </a:solidFill>
                    <a:latin typeface="SVN-Poppins" panose="00000500000000000000" pitchFamily="2" charset="0"/>
                    <a:cs typeface="SVN-Poppins" panose="00000500000000000000" pitchFamily="2" charset="0"/>
                  </a:rPr>
                  <a:t>routes</a:t>
                </a:r>
                <a:endParaRPr lang="en-GB" dirty="0">
                  <a:solidFill>
                    <a:schemeClr val="tx2">
                      <a:lumMod val="75000"/>
                    </a:schemeClr>
                  </a:solidFill>
                  <a:latin typeface="SVN-Poppins" panose="00000500000000000000" pitchFamily="2" charset="0"/>
                  <a:cs typeface="SVN-Poppins" panose="00000500000000000000" pitchFamily="2" charset="0"/>
                </a:endParaRPr>
              </a:p>
            </p:txBody>
          </p:sp>
          <p:sp>
            <p:nvSpPr>
              <p:cNvPr id="9242" name="TextBox 9241">
                <a:extLst>
                  <a:ext uri="{FF2B5EF4-FFF2-40B4-BE49-F238E27FC236}">
                    <a16:creationId xmlns:a16="http://schemas.microsoft.com/office/drawing/2014/main" id="{8C549CBE-757F-72BE-C708-A887BBE08F89}"/>
                  </a:ext>
                </a:extLst>
              </p:cNvPr>
              <p:cNvSpPr txBox="1"/>
              <p:nvPr/>
            </p:nvSpPr>
            <p:spPr>
              <a:xfrm>
                <a:off x="5525375" y="6321633"/>
                <a:ext cx="305470" cy="338554"/>
              </a:xfrm>
              <a:prstGeom prst="rect">
                <a:avLst/>
              </a:prstGeom>
              <a:noFill/>
            </p:spPr>
            <p:txBody>
              <a:bodyPr wrap="square" rtlCol="0">
                <a:spAutoFit/>
              </a:bodyPr>
              <a:lstStyle/>
              <a:p>
                <a:r>
                  <a:rPr lang="en-US" sz="1600" dirty="0">
                    <a:solidFill>
                      <a:schemeClr val="tx2">
                        <a:lumMod val="75000"/>
                      </a:schemeClr>
                    </a:solidFill>
                    <a:latin typeface="SVN-Poppins" panose="00000500000000000000" pitchFamily="2" charset="0"/>
                    <a:cs typeface="SVN-Poppins" panose="00000500000000000000" pitchFamily="2" charset="0"/>
                  </a:rPr>
                  <a:t>+</a:t>
                </a:r>
                <a:endParaRPr lang="en-GB" sz="1600" dirty="0">
                  <a:solidFill>
                    <a:schemeClr val="tx2">
                      <a:lumMod val="75000"/>
                    </a:schemeClr>
                  </a:solidFill>
                  <a:latin typeface="SVN-Poppins" panose="00000500000000000000" pitchFamily="2" charset="0"/>
                  <a:cs typeface="SVN-Poppins" panose="00000500000000000000" pitchFamily="2" charset="0"/>
                </a:endParaRPr>
              </a:p>
            </p:txBody>
          </p:sp>
          <p:grpSp>
            <p:nvGrpSpPr>
              <p:cNvPr id="9249" name="Group 9248">
                <a:extLst>
                  <a:ext uri="{FF2B5EF4-FFF2-40B4-BE49-F238E27FC236}">
                    <a16:creationId xmlns:a16="http://schemas.microsoft.com/office/drawing/2014/main" id="{FBDA2ED4-7A15-E458-3561-F591C255E13D}"/>
                  </a:ext>
                </a:extLst>
              </p:cNvPr>
              <p:cNvGrpSpPr/>
              <p:nvPr/>
            </p:nvGrpSpPr>
            <p:grpSpPr>
              <a:xfrm>
                <a:off x="4443277" y="5982437"/>
                <a:ext cx="1261552" cy="1016946"/>
                <a:chOff x="4452231" y="6075588"/>
                <a:chExt cx="1261552" cy="1016946"/>
              </a:xfrm>
            </p:grpSpPr>
            <p:sp>
              <p:nvSpPr>
                <p:cNvPr id="9239" name="TextBox 9238">
                  <a:extLst>
                    <a:ext uri="{FF2B5EF4-FFF2-40B4-BE49-F238E27FC236}">
                      <a16:creationId xmlns:a16="http://schemas.microsoft.com/office/drawing/2014/main" id="{A2437B99-5E2C-5B92-FAF6-EC3665BEFA27}"/>
                    </a:ext>
                  </a:extLst>
                </p:cNvPr>
                <p:cNvSpPr txBox="1"/>
                <p:nvPr/>
              </p:nvSpPr>
              <p:spPr>
                <a:xfrm>
                  <a:off x="4452231" y="6753980"/>
                  <a:ext cx="1261552" cy="338554"/>
                </a:xfrm>
                <a:prstGeom prst="rect">
                  <a:avLst/>
                </a:prstGeom>
                <a:noFill/>
              </p:spPr>
              <p:txBody>
                <a:bodyPr wrap="square" rtlCol="0">
                  <a:spAutoFit/>
                </a:bodyPr>
                <a:lstStyle/>
                <a:p>
                  <a:r>
                    <a:rPr lang="en-US" sz="1600" dirty="0" err="1">
                      <a:solidFill>
                        <a:schemeClr val="tx2">
                          <a:lumMod val="75000"/>
                        </a:schemeClr>
                      </a:solidFill>
                      <a:latin typeface="SVN-Poppins" panose="00000500000000000000" pitchFamily="2" charset="0"/>
                      <a:cs typeface="SVN-Poppins" panose="00000500000000000000" pitchFamily="2" charset="0"/>
                    </a:rPr>
                    <a:t>Shadcn</a:t>
                  </a:r>
                  <a:r>
                    <a:rPr lang="en-US" sz="1600" dirty="0">
                      <a:solidFill>
                        <a:schemeClr val="tx2">
                          <a:lumMod val="75000"/>
                        </a:schemeClr>
                      </a:solidFill>
                      <a:latin typeface="SVN-Poppins" panose="00000500000000000000" pitchFamily="2" charset="0"/>
                      <a:cs typeface="SVN-Poppins" panose="00000500000000000000" pitchFamily="2" charset="0"/>
                    </a:rPr>
                    <a:t>/</a:t>
                  </a:r>
                  <a:r>
                    <a:rPr lang="en-US" sz="1600" dirty="0" err="1">
                      <a:solidFill>
                        <a:schemeClr val="tx2">
                          <a:lumMod val="75000"/>
                        </a:schemeClr>
                      </a:solidFill>
                      <a:latin typeface="SVN-Poppins" panose="00000500000000000000" pitchFamily="2" charset="0"/>
                      <a:cs typeface="SVN-Poppins" panose="00000500000000000000" pitchFamily="2" charset="0"/>
                    </a:rPr>
                    <a:t>ui</a:t>
                  </a:r>
                  <a:endParaRPr lang="en-GB" sz="1600" dirty="0">
                    <a:solidFill>
                      <a:schemeClr val="tx2">
                        <a:lumMod val="75000"/>
                      </a:schemeClr>
                    </a:solidFill>
                    <a:latin typeface="SVN-Poppins" panose="00000500000000000000" pitchFamily="2" charset="0"/>
                    <a:cs typeface="SVN-Poppins" panose="00000500000000000000" pitchFamily="2" charset="0"/>
                  </a:endParaRPr>
                </a:p>
              </p:txBody>
            </p:sp>
            <p:pic>
              <p:nvPicPr>
                <p:cNvPr id="9244" name="Picture 9243" descr="A white lines on a black background&#10;&#10;AI-generated content may be incorrect.">
                  <a:extLst>
                    <a:ext uri="{FF2B5EF4-FFF2-40B4-BE49-F238E27FC236}">
                      <a16:creationId xmlns:a16="http://schemas.microsoft.com/office/drawing/2014/main" id="{E2AEAB3B-B5DB-2AF7-2318-72ADCB10737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61967" y="6075588"/>
                  <a:ext cx="642081" cy="642081"/>
                </a:xfrm>
                <a:prstGeom prst="rect">
                  <a:avLst/>
                </a:prstGeom>
              </p:spPr>
            </p:pic>
          </p:grpSp>
          <p:grpSp>
            <p:nvGrpSpPr>
              <p:cNvPr id="9250" name="Group 9249">
                <a:extLst>
                  <a:ext uri="{FF2B5EF4-FFF2-40B4-BE49-F238E27FC236}">
                    <a16:creationId xmlns:a16="http://schemas.microsoft.com/office/drawing/2014/main" id="{C52D7B50-71A2-C3FE-191A-33B9FA67F503}"/>
                  </a:ext>
                </a:extLst>
              </p:cNvPr>
              <p:cNvGrpSpPr/>
              <p:nvPr/>
            </p:nvGrpSpPr>
            <p:grpSpPr>
              <a:xfrm>
                <a:off x="5725541" y="5990526"/>
                <a:ext cx="1514954" cy="1000769"/>
                <a:chOff x="5734495" y="6094567"/>
                <a:chExt cx="1514954" cy="1000769"/>
              </a:xfrm>
            </p:grpSpPr>
            <p:sp>
              <p:nvSpPr>
                <p:cNvPr id="9241" name="TextBox 9240">
                  <a:extLst>
                    <a:ext uri="{FF2B5EF4-FFF2-40B4-BE49-F238E27FC236}">
                      <a16:creationId xmlns:a16="http://schemas.microsoft.com/office/drawing/2014/main" id="{1A256084-4174-8804-D626-6A78FAC449CD}"/>
                    </a:ext>
                  </a:extLst>
                </p:cNvPr>
                <p:cNvSpPr txBox="1"/>
                <p:nvPr/>
              </p:nvSpPr>
              <p:spPr>
                <a:xfrm>
                  <a:off x="5734495" y="6756782"/>
                  <a:ext cx="1514954" cy="338554"/>
                </a:xfrm>
                <a:prstGeom prst="rect">
                  <a:avLst/>
                </a:prstGeom>
                <a:noFill/>
              </p:spPr>
              <p:txBody>
                <a:bodyPr wrap="square" rtlCol="0">
                  <a:spAutoFit/>
                </a:bodyPr>
                <a:lstStyle/>
                <a:p>
                  <a:r>
                    <a:rPr lang="en-US" sz="1600" dirty="0">
                      <a:solidFill>
                        <a:schemeClr val="tx2">
                          <a:lumMod val="75000"/>
                        </a:schemeClr>
                      </a:solidFill>
                      <a:latin typeface="SVN-Poppins" panose="00000500000000000000" pitchFamily="2" charset="0"/>
                      <a:cs typeface="SVN-Poppins" panose="00000500000000000000" pitchFamily="2" charset="0"/>
                    </a:rPr>
                    <a:t>Tailwind CSS</a:t>
                  </a:r>
                  <a:endParaRPr lang="en-GB" sz="1600" dirty="0">
                    <a:solidFill>
                      <a:schemeClr val="tx2">
                        <a:lumMod val="75000"/>
                      </a:schemeClr>
                    </a:solidFill>
                    <a:latin typeface="SVN-Poppins" panose="00000500000000000000" pitchFamily="2" charset="0"/>
                    <a:cs typeface="SVN-Poppins" panose="00000500000000000000" pitchFamily="2" charset="0"/>
                  </a:endParaRPr>
                </a:p>
              </p:txBody>
            </p:sp>
            <p:pic>
              <p:nvPicPr>
                <p:cNvPr id="9246" name="Picture 12">
                  <a:extLst>
                    <a:ext uri="{FF2B5EF4-FFF2-40B4-BE49-F238E27FC236}">
                      <a16:creationId xmlns:a16="http://schemas.microsoft.com/office/drawing/2014/main" id="{F65B9BF7-BB8C-14BC-90F9-674F06A42D0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060192" y="6094567"/>
                  <a:ext cx="885651" cy="541424"/>
                </a:xfrm>
                <a:prstGeom prst="rect">
                  <a:avLst/>
                </a:prstGeom>
                <a:noFill/>
                <a:extLst>
                  <a:ext uri="{909E8E84-426E-40DD-AFC4-6F175D3DCCD1}">
                    <a14:hiddenFill xmlns:a14="http://schemas.microsoft.com/office/drawing/2010/main">
                      <a:solidFill>
                        <a:srgbClr val="FFFFFF"/>
                      </a:solidFill>
                    </a14:hiddenFill>
                  </a:ext>
                </a:extLst>
              </p:spPr>
            </p:pic>
          </p:grpSp>
          <p:sp>
            <p:nvSpPr>
              <p:cNvPr id="9248" name="TextBox 9247">
                <a:extLst>
                  <a:ext uri="{FF2B5EF4-FFF2-40B4-BE49-F238E27FC236}">
                    <a16:creationId xmlns:a16="http://schemas.microsoft.com/office/drawing/2014/main" id="{9605E33D-7D29-ABDA-2597-F8E05E8F9257}"/>
                  </a:ext>
                </a:extLst>
              </p:cNvPr>
              <p:cNvSpPr txBox="1"/>
              <p:nvPr/>
            </p:nvSpPr>
            <p:spPr>
              <a:xfrm>
                <a:off x="9822865" y="6167745"/>
                <a:ext cx="6553200" cy="646331"/>
              </a:xfrm>
              <a:prstGeom prst="rect">
                <a:avLst/>
              </a:prstGeom>
              <a:noFill/>
            </p:spPr>
            <p:txBody>
              <a:bodyPr wrap="square" rtlCol="0">
                <a:spAutoFit/>
              </a:bodyPr>
              <a:lstStyle/>
              <a:p>
                <a:r>
                  <a:rPr lang="en-GB" dirty="0">
                    <a:solidFill>
                      <a:schemeClr val="tx2">
                        <a:lumMod val="75000"/>
                      </a:schemeClr>
                    </a:solidFill>
                    <a:latin typeface="SVN-Poppins" panose="00000500000000000000" pitchFamily="2" charset="0"/>
                    <a:cs typeface="SVN-Poppins" panose="00000500000000000000" pitchFamily="2" charset="0"/>
                  </a:rPr>
                  <a:t>CSS framework, component library sẵn sàng, responsive thiết kế nhanh chóng</a:t>
                </a:r>
              </a:p>
            </p:txBody>
          </p:sp>
          <p:grpSp>
            <p:nvGrpSpPr>
              <p:cNvPr id="9254" name="Group 9253">
                <a:extLst>
                  <a:ext uri="{FF2B5EF4-FFF2-40B4-BE49-F238E27FC236}">
                    <a16:creationId xmlns:a16="http://schemas.microsoft.com/office/drawing/2014/main" id="{5EED4516-F6DD-ABC1-BFCA-874CADB30E7F}"/>
                  </a:ext>
                </a:extLst>
              </p:cNvPr>
              <p:cNvGrpSpPr/>
              <p:nvPr/>
            </p:nvGrpSpPr>
            <p:grpSpPr>
              <a:xfrm>
                <a:off x="5788866" y="2142619"/>
                <a:ext cx="1261552" cy="966405"/>
                <a:chOff x="6518175" y="2098024"/>
                <a:chExt cx="1261552" cy="966405"/>
              </a:xfrm>
            </p:grpSpPr>
            <p:pic>
              <p:nvPicPr>
                <p:cNvPr id="9251" name="Picture 10" descr="TypeScript - Wikipedia">
                  <a:extLst>
                    <a:ext uri="{FF2B5EF4-FFF2-40B4-BE49-F238E27FC236}">
                      <a16:creationId xmlns:a16="http://schemas.microsoft.com/office/drawing/2014/main" id="{8BEE54F0-52D3-7138-ED1F-2B41758AB86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27490" y="2098024"/>
                  <a:ext cx="642922" cy="642922"/>
                </a:xfrm>
                <a:prstGeom prst="rect">
                  <a:avLst/>
                </a:prstGeom>
                <a:noFill/>
                <a:extLst>
                  <a:ext uri="{909E8E84-426E-40DD-AFC4-6F175D3DCCD1}">
                    <a14:hiddenFill xmlns:a14="http://schemas.microsoft.com/office/drawing/2010/main">
                      <a:solidFill>
                        <a:srgbClr val="FFFFFF"/>
                      </a:solidFill>
                    </a14:hiddenFill>
                  </a:ext>
                </a:extLst>
              </p:spPr>
            </p:pic>
            <p:sp>
              <p:nvSpPr>
                <p:cNvPr id="9252" name="TextBox 9251">
                  <a:extLst>
                    <a:ext uri="{FF2B5EF4-FFF2-40B4-BE49-F238E27FC236}">
                      <a16:creationId xmlns:a16="http://schemas.microsoft.com/office/drawing/2014/main" id="{E37C1AB6-7FB2-6954-AB71-9A3AB1F31AB0}"/>
                    </a:ext>
                  </a:extLst>
                </p:cNvPr>
                <p:cNvSpPr txBox="1"/>
                <p:nvPr/>
              </p:nvSpPr>
              <p:spPr>
                <a:xfrm>
                  <a:off x="6518175" y="2725875"/>
                  <a:ext cx="1261552" cy="338554"/>
                </a:xfrm>
                <a:prstGeom prst="rect">
                  <a:avLst/>
                </a:prstGeom>
                <a:noFill/>
              </p:spPr>
              <p:txBody>
                <a:bodyPr wrap="square" rtlCol="0">
                  <a:spAutoFit/>
                </a:bodyPr>
                <a:lstStyle/>
                <a:p>
                  <a:r>
                    <a:rPr lang="en-US" sz="1600" dirty="0">
                      <a:solidFill>
                        <a:schemeClr val="tx2">
                          <a:lumMod val="75000"/>
                        </a:schemeClr>
                      </a:solidFill>
                      <a:latin typeface="SVN-Poppins" panose="00000500000000000000" pitchFamily="2" charset="0"/>
                      <a:cs typeface="SVN-Poppins" panose="00000500000000000000" pitchFamily="2" charset="0"/>
                    </a:rPr>
                    <a:t>Typescript</a:t>
                  </a:r>
                  <a:endParaRPr lang="en-GB" sz="1600" dirty="0">
                    <a:solidFill>
                      <a:schemeClr val="tx2">
                        <a:lumMod val="75000"/>
                      </a:schemeClr>
                    </a:solidFill>
                    <a:latin typeface="SVN-Poppins" panose="00000500000000000000" pitchFamily="2" charset="0"/>
                    <a:cs typeface="SVN-Poppins" panose="00000500000000000000" pitchFamily="2" charset="0"/>
                  </a:endParaRPr>
                </a:p>
              </p:txBody>
            </p:sp>
          </p:grpSp>
          <p:sp>
            <p:nvSpPr>
              <p:cNvPr id="9253" name="TextBox 9252">
                <a:extLst>
                  <a:ext uri="{FF2B5EF4-FFF2-40B4-BE49-F238E27FC236}">
                    <a16:creationId xmlns:a16="http://schemas.microsoft.com/office/drawing/2014/main" id="{404A09C8-0CFB-7EE3-0B9A-FD3B61A6DB04}"/>
                  </a:ext>
                </a:extLst>
              </p:cNvPr>
              <p:cNvSpPr txBox="1"/>
              <p:nvPr/>
            </p:nvSpPr>
            <p:spPr>
              <a:xfrm>
                <a:off x="5662051" y="2317715"/>
                <a:ext cx="305470" cy="338554"/>
              </a:xfrm>
              <a:prstGeom prst="rect">
                <a:avLst/>
              </a:prstGeom>
              <a:noFill/>
            </p:spPr>
            <p:txBody>
              <a:bodyPr wrap="square" rtlCol="0">
                <a:spAutoFit/>
              </a:bodyPr>
              <a:lstStyle/>
              <a:p>
                <a:r>
                  <a:rPr lang="en-US" sz="1600" dirty="0">
                    <a:solidFill>
                      <a:schemeClr val="tx2">
                        <a:lumMod val="75000"/>
                      </a:schemeClr>
                    </a:solidFill>
                    <a:latin typeface="SVN-Poppins" panose="00000500000000000000" pitchFamily="2" charset="0"/>
                    <a:cs typeface="SVN-Poppins" panose="00000500000000000000" pitchFamily="2" charset="0"/>
                  </a:rPr>
                  <a:t>+</a:t>
                </a:r>
                <a:endParaRPr lang="en-GB" sz="1600" dirty="0">
                  <a:solidFill>
                    <a:schemeClr val="tx2">
                      <a:lumMod val="75000"/>
                    </a:schemeClr>
                  </a:solidFill>
                  <a:latin typeface="SVN-Poppins" panose="00000500000000000000" pitchFamily="2" charset="0"/>
                  <a:cs typeface="SVN-Poppins" panose="00000500000000000000" pitchFamily="2" charset="0"/>
                </a:endParaRPr>
              </a:p>
            </p:txBody>
          </p:sp>
          <p:cxnSp>
            <p:nvCxnSpPr>
              <p:cNvPr id="9255" name="Straight Connector 9254">
                <a:extLst>
                  <a:ext uri="{FF2B5EF4-FFF2-40B4-BE49-F238E27FC236}">
                    <a16:creationId xmlns:a16="http://schemas.microsoft.com/office/drawing/2014/main" id="{091A812A-C719-A172-CFC0-6822DD3C212C}"/>
                  </a:ext>
                </a:extLst>
              </p:cNvPr>
              <p:cNvCxnSpPr>
                <a:cxnSpLocks/>
              </p:cNvCxnSpPr>
              <p:nvPr/>
            </p:nvCxnSpPr>
            <p:spPr>
              <a:xfrm flipV="1">
                <a:off x="914400" y="6973885"/>
                <a:ext cx="16202405" cy="94751"/>
              </a:xfrm>
              <a:prstGeom prst="line">
                <a:avLst/>
              </a:prstGeom>
              <a:ln w="19050">
                <a:solidFill>
                  <a:srgbClr val="E6EEFD"/>
                </a:solidFill>
              </a:ln>
            </p:spPr>
            <p:style>
              <a:lnRef idx="1">
                <a:schemeClr val="accent1"/>
              </a:lnRef>
              <a:fillRef idx="0">
                <a:schemeClr val="accent1"/>
              </a:fillRef>
              <a:effectRef idx="0">
                <a:schemeClr val="accent1"/>
              </a:effectRef>
              <a:fontRef idx="minor">
                <a:schemeClr val="tx1"/>
              </a:fontRef>
            </p:style>
          </p:cxnSp>
          <p:sp>
            <p:nvSpPr>
              <p:cNvPr id="9256" name="TextBox 9255">
                <a:extLst>
                  <a:ext uri="{FF2B5EF4-FFF2-40B4-BE49-F238E27FC236}">
                    <a16:creationId xmlns:a16="http://schemas.microsoft.com/office/drawing/2014/main" id="{03946D71-F901-48BA-CEB6-3B8DBDF7518A}"/>
                  </a:ext>
                </a:extLst>
              </p:cNvPr>
              <p:cNvSpPr txBox="1"/>
              <p:nvPr/>
            </p:nvSpPr>
            <p:spPr>
              <a:xfrm>
                <a:off x="1065898" y="8017703"/>
                <a:ext cx="2089033" cy="461665"/>
              </a:xfrm>
              <a:prstGeom prst="rect">
                <a:avLst/>
              </a:prstGeom>
              <a:noFill/>
            </p:spPr>
            <p:txBody>
              <a:bodyPr wrap="none" rtlCol="0">
                <a:spAutoFit/>
              </a:bodyPr>
              <a:lstStyle/>
              <a:p>
                <a:r>
                  <a:rPr lang="en-GB" sz="2400" dirty="0">
                    <a:solidFill>
                      <a:srgbClr val="05066D"/>
                    </a:solidFill>
                    <a:latin typeface="SVN-Poppins SemiBold" panose="00000700000000000000" pitchFamily="2" charset="0"/>
                    <a:cs typeface="SVN-Poppins SemiBold" panose="00000700000000000000" pitchFamily="2" charset="0"/>
                  </a:rPr>
                  <a:t>AI &amp; DevOps</a:t>
                </a:r>
              </a:p>
            </p:txBody>
          </p:sp>
          <p:grpSp>
            <p:nvGrpSpPr>
              <p:cNvPr id="9260" name="Group 9259">
                <a:extLst>
                  <a:ext uri="{FF2B5EF4-FFF2-40B4-BE49-F238E27FC236}">
                    <a16:creationId xmlns:a16="http://schemas.microsoft.com/office/drawing/2014/main" id="{068C99D5-DADC-DEDA-8287-AB31924FEA13}"/>
                  </a:ext>
                </a:extLst>
              </p:cNvPr>
              <p:cNvGrpSpPr/>
              <p:nvPr/>
            </p:nvGrpSpPr>
            <p:grpSpPr>
              <a:xfrm>
                <a:off x="5234323" y="7050865"/>
                <a:ext cx="941011" cy="1136115"/>
                <a:chOff x="4570137" y="7210703"/>
                <a:chExt cx="941011" cy="1136115"/>
              </a:xfrm>
            </p:grpSpPr>
            <p:pic>
              <p:nvPicPr>
                <p:cNvPr id="9258" name="Picture 14" descr="Docker Logo Icons for Your Projects">
                  <a:extLst>
                    <a:ext uri="{FF2B5EF4-FFF2-40B4-BE49-F238E27FC236}">
                      <a16:creationId xmlns:a16="http://schemas.microsoft.com/office/drawing/2014/main" id="{48E18F7E-0D76-2E12-504E-5D1D2BA9DED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70137" y="7210703"/>
                  <a:ext cx="941011" cy="941011"/>
                </a:xfrm>
                <a:prstGeom prst="rect">
                  <a:avLst/>
                </a:prstGeom>
                <a:noFill/>
                <a:extLst>
                  <a:ext uri="{909E8E84-426E-40DD-AFC4-6F175D3DCCD1}">
                    <a14:hiddenFill xmlns:a14="http://schemas.microsoft.com/office/drawing/2010/main">
                      <a:solidFill>
                        <a:srgbClr val="FFFFFF"/>
                      </a:solidFill>
                    </a14:hiddenFill>
                  </a:ext>
                </a:extLst>
              </p:spPr>
            </p:pic>
            <p:sp>
              <p:nvSpPr>
                <p:cNvPr id="9259" name="TextBox 9258">
                  <a:extLst>
                    <a:ext uri="{FF2B5EF4-FFF2-40B4-BE49-F238E27FC236}">
                      <a16:creationId xmlns:a16="http://schemas.microsoft.com/office/drawing/2014/main" id="{AF0B7051-8162-4404-BB42-85C7A35BDD91}"/>
                    </a:ext>
                  </a:extLst>
                </p:cNvPr>
                <p:cNvSpPr txBox="1"/>
                <p:nvPr/>
              </p:nvSpPr>
              <p:spPr>
                <a:xfrm>
                  <a:off x="4570137" y="8008264"/>
                  <a:ext cx="941011" cy="338554"/>
                </a:xfrm>
                <a:prstGeom prst="rect">
                  <a:avLst/>
                </a:prstGeom>
                <a:noFill/>
              </p:spPr>
              <p:txBody>
                <a:bodyPr wrap="square" rtlCol="0">
                  <a:spAutoFit/>
                </a:bodyPr>
                <a:lstStyle/>
                <a:p>
                  <a:r>
                    <a:rPr lang="en-US" sz="1600" dirty="0">
                      <a:solidFill>
                        <a:schemeClr val="tx2">
                          <a:lumMod val="75000"/>
                        </a:schemeClr>
                      </a:solidFill>
                      <a:latin typeface="SVN-Poppins" panose="00000500000000000000" pitchFamily="2" charset="0"/>
                      <a:cs typeface="SVN-Poppins" panose="00000500000000000000" pitchFamily="2" charset="0"/>
                    </a:rPr>
                    <a:t>Docker</a:t>
                  </a:r>
                  <a:endParaRPr lang="en-GB" sz="1600" dirty="0">
                    <a:solidFill>
                      <a:schemeClr val="tx2">
                        <a:lumMod val="75000"/>
                      </a:schemeClr>
                    </a:solidFill>
                    <a:latin typeface="SVN-Poppins" panose="00000500000000000000" pitchFamily="2" charset="0"/>
                    <a:cs typeface="SVN-Poppins" panose="00000500000000000000" pitchFamily="2" charset="0"/>
                  </a:endParaRPr>
                </a:p>
              </p:txBody>
            </p:sp>
          </p:grpSp>
          <p:sp>
            <p:nvSpPr>
              <p:cNvPr id="9261" name="TextBox 9260">
                <a:extLst>
                  <a:ext uri="{FF2B5EF4-FFF2-40B4-BE49-F238E27FC236}">
                    <a16:creationId xmlns:a16="http://schemas.microsoft.com/office/drawing/2014/main" id="{4028E91E-08B7-ABAE-6822-271A25AC79C1}"/>
                  </a:ext>
                </a:extLst>
              </p:cNvPr>
              <p:cNvSpPr txBox="1"/>
              <p:nvPr/>
            </p:nvSpPr>
            <p:spPr>
              <a:xfrm>
                <a:off x="9854483" y="7157257"/>
                <a:ext cx="7169735" cy="923330"/>
              </a:xfrm>
              <a:prstGeom prst="rect">
                <a:avLst/>
              </a:prstGeom>
              <a:noFill/>
            </p:spPr>
            <p:txBody>
              <a:bodyPr wrap="square" rtlCol="0">
                <a:spAutoFit/>
              </a:bodyPr>
              <a:lstStyle/>
              <a:p>
                <a:r>
                  <a:rPr lang="en-GB" dirty="0">
                    <a:solidFill>
                      <a:schemeClr val="tx2">
                        <a:lumMod val="75000"/>
                      </a:schemeClr>
                    </a:solidFill>
                    <a:latin typeface="SVN-Poppins" panose="00000500000000000000" pitchFamily="2" charset="0"/>
                    <a:cs typeface="SVN-Poppins" panose="00000500000000000000" pitchFamily="2" charset="0"/>
                  </a:rPr>
                  <a:t>G</a:t>
                </a:r>
                <a:r>
                  <a:rPr lang="vi-VN" dirty="0" err="1">
                    <a:solidFill>
                      <a:schemeClr val="tx2">
                        <a:lumMod val="75000"/>
                      </a:schemeClr>
                    </a:solidFill>
                    <a:latin typeface="SVN-Poppins" panose="00000500000000000000" pitchFamily="2" charset="0"/>
                    <a:cs typeface="SVN-Poppins" panose="00000500000000000000" pitchFamily="2" charset="0"/>
                  </a:rPr>
                  <a:t>iúp</a:t>
                </a:r>
                <a:r>
                  <a:rPr lang="vi-VN" dirty="0">
                    <a:solidFill>
                      <a:schemeClr val="tx2">
                        <a:lumMod val="75000"/>
                      </a:schemeClr>
                    </a:solidFill>
                    <a:latin typeface="SVN-Poppins" panose="00000500000000000000" pitchFamily="2" charset="0"/>
                    <a:cs typeface="SVN-Poppins" panose="00000500000000000000" pitchFamily="2" charset="0"/>
                  </a:rPr>
                  <a:t> đóng gói</a:t>
                </a:r>
                <a:r>
                  <a:rPr lang="en-GB" dirty="0">
                    <a:solidFill>
                      <a:schemeClr val="tx2">
                        <a:lumMod val="75000"/>
                      </a:schemeClr>
                    </a:solidFill>
                    <a:latin typeface="SVN-Poppins" panose="00000500000000000000" pitchFamily="2" charset="0"/>
                    <a:cs typeface="SVN-Poppins" panose="00000500000000000000" pitchFamily="2" charset="0"/>
                  </a:rPr>
                  <a:t>, </a:t>
                </a:r>
                <a:r>
                  <a:rPr lang="vi-VN" dirty="0">
                    <a:solidFill>
                      <a:schemeClr val="tx2">
                        <a:lumMod val="75000"/>
                      </a:schemeClr>
                    </a:solidFill>
                    <a:latin typeface="SVN-Poppins" panose="00000500000000000000" pitchFamily="2" charset="0"/>
                    <a:cs typeface="SVN-Poppins" panose="00000500000000000000" pitchFamily="2" charset="0"/>
                  </a:rPr>
                  <a:t>triển khai và chạy ứng dụng bên trong các </a:t>
                </a:r>
                <a:r>
                  <a:rPr lang="vi-VN" dirty="0" err="1">
                    <a:solidFill>
                      <a:schemeClr val="tx2">
                        <a:lumMod val="75000"/>
                      </a:schemeClr>
                    </a:solidFill>
                    <a:latin typeface="SVN-Poppins" panose="00000500000000000000" pitchFamily="2" charset="0"/>
                    <a:cs typeface="SVN-Poppins" panose="00000500000000000000" pitchFamily="2" charset="0"/>
                  </a:rPr>
                  <a:t>container</a:t>
                </a:r>
                <a:r>
                  <a:rPr lang="vi-VN" dirty="0">
                    <a:solidFill>
                      <a:schemeClr val="tx2">
                        <a:lumMod val="75000"/>
                      </a:schemeClr>
                    </a:solidFill>
                    <a:latin typeface="SVN-Poppins" panose="00000500000000000000" pitchFamily="2" charset="0"/>
                    <a:cs typeface="SVN-Poppins" panose="00000500000000000000" pitchFamily="2" charset="0"/>
                  </a:rPr>
                  <a:t>.</a:t>
                </a:r>
                <a:r>
                  <a:rPr lang="en-GB" dirty="0">
                    <a:solidFill>
                      <a:schemeClr val="tx2">
                        <a:lumMod val="75000"/>
                      </a:schemeClr>
                    </a:solidFill>
                    <a:latin typeface="SVN-Poppins" panose="00000500000000000000" pitchFamily="2" charset="0"/>
                    <a:cs typeface="SVN-Poppins" panose="00000500000000000000" pitchFamily="2" charset="0"/>
                  </a:rPr>
                  <a:t> </a:t>
                </a:r>
                <a:r>
                  <a:rPr lang="vi-VN" dirty="0">
                    <a:solidFill>
                      <a:schemeClr val="tx2">
                        <a:lumMod val="75000"/>
                      </a:schemeClr>
                    </a:solidFill>
                    <a:latin typeface="SVN-Poppins" panose="00000500000000000000" pitchFamily="2" charset="0"/>
                    <a:cs typeface="SVN-Poppins" panose="00000500000000000000" pitchFamily="2" charset="0"/>
                  </a:rPr>
                  <a:t>Nó giúp đảm bảo ứng dụng chạy đồng nhất trên mọi môi trường — từ máy cá nhân, </a:t>
                </a:r>
                <a:r>
                  <a:rPr lang="vi-VN" dirty="0" err="1">
                    <a:solidFill>
                      <a:schemeClr val="tx2">
                        <a:lumMod val="75000"/>
                      </a:schemeClr>
                    </a:solidFill>
                    <a:latin typeface="SVN-Poppins" panose="00000500000000000000" pitchFamily="2" charset="0"/>
                    <a:cs typeface="SVN-Poppins" panose="00000500000000000000" pitchFamily="2" charset="0"/>
                  </a:rPr>
                  <a:t>server</a:t>
                </a:r>
                <a:r>
                  <a:rPr lang="vi-VN" dirty="0">
                    <a:solidFill>
                      <a:schemeClr val="tx2">
                        <a:lumMod val="75000"/>
                      </a:schemeClr>
                    </a:solidFill>
                    <a:latin typeface="SVN-Poppins" panose="00000500000000000000" pitchFamily="2" charset="0"/>
                    <a:cs typeface="SVN-Poppins" panose="00000500000000000000" pitchFamily="2" charset="0"/>
                  </a:rPr>
                  <a:t>, cho đến </a:t>
                </a:r>
                <a:r>
                  <a:rPr lang="vi-VN" dirty="0" err="1">
                    <a:solidFill>
                      <a:schemeClr val="tx2">
                        <a:lumMod val="75000"/>
                      </a:schemeClr>
                    </a:solidFill>
                    <a:latin typeface="SVN-Poppins" panose="00000500000000000000" pitchFamily="2" charset="0"/>
                    <a:cs typeface="SVN-Poppins" panose="00000500000000000000" pitchFamily="2" charset="0"/>
                  </a:rPr>
                  <a:t>cloud</a:t>
                </a:r>
                <a:r>
                  <a:rPr lang="vi-VN" dirty="0">
                    <a:solidFill>
                      <a:schemeClr val="tx2">
                        <a:lumMod val="75000"/>
                      </a:schemeClr>
                    </a:solidFill>
                    <a:latin typeface="SVN-Poppins" panose="00000500000000000000" pitchFamily="2" charset="0"/>
                    <a:cs typeface="SVN-Poppins" panose="00000500000000000000" pitchFamily="2" charset="0"/>
                  </a:rPr>
                  <a:t>.</a:t>
                </a:r>
                <a:endParaRPr lang="en-GB" dirty="0">
                  <a:solidFill>
                    <a:schemeClr val="tx2">
                      <a:lumMod val="75000"/>
                    </a:schemeClr>
                  </a:solidFill>
                  <a:latin typeface="SVN-Poppins" panose="00000500000000000000" pitchFamily="2" charset="0"/>
                  <a:cs typeface="SVN-Poppins" panose="00000500000000000000" pitchFamily="2" charset="0"/>
                </a:endParaRPr>
              </a:p>
            </p:txBody>
          </p:sp>
          <p:cxnSp>
            <p:nvCxnSpPr>
              <p:cNvPr id="9262" name="Straight Connector 9261">
                <a:extLst>
                  <a:ext uri="{FF2B5EF4-FFF2-40B4-BE49-F238E27FC236}">
                    <a16:creationId xmlns:a16="http://schemas.microsoft.com/office/drawing/2014/main" id="{780AC9D5-8397-22CD-295C-AAC2326DB0D5}"/>
                  </a:ext>
                </a:extLst>
              </p:cNvPr>
              <p:cNvCxnSpPr>
                <a:cxnSpLocks/>
              </p:cNvCxnSpPr>
              <p:nvPr/>
            </p:nvCxnSpPr>
            <p:spPr>
              <a:xfrm flipV="1">
                <a:off x="4086605" y="8184076"/>
                <a:ext cx="13030200" cy="76200"/>
              </a:xfrm>
              <a:prstGeom prst="line">
                <a:avLst/>
              </a:prstGeom>
              <a:ln w="19050">
                <a:solidFill>
                  <a:srgbClr val="E6EEFD"/>
                </a:solidFill>
              </a:ln>
            </p:spPr>
            <p:style>
              <a:lnRef idx="1">
                <a:schemeClr val="accent1"/>
              </a:lnRef>
              <a:fillRef idx="0">
                <a:schemeClr val="accent1"/>
              </a:fillRef>
              <a:effectRef idx="0">
                <a:schemeClr val="accent1"/>
              </a:effectRef>
              <a:fontRef idx="minor">
                <a:schemeClr val="tx1"/>
              </a:fontRef>
            </p:style>
          </p:cxnSp>
          <p:pic>
            <p:nvPicPr>
              <p:cNvPr id="9264" name="Picture 16" descr="Gemini AI теперь помнит ваши разговоры: персонализированная революция AI -  AI Blog">
                <a:extLst>
                  <a:ext uri="{FF2B5EF4-FFF2-40B4-BE49-F238E27FC236}">
                    <a16:creationId xmlns:a16="http://schemas.microsoft.com/office/drawing/2014/main" id="{0D342E4F-B1B8-DCDB-3414-661F247B35B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11287" y="8550743"/>
                <a:ext cx="1439412" cy="525386"/>
              </a:xfrm>
              <a:prstGeom prst="rect">
                <a:avLst/>
              </a:prstGeom>
              <a:noFill/>
              <a:extLst>
                <a:ext uri="{909E8E84-426E-40DD-AFC4-6F175D3DCCD1}">
                  <a14:hiddenFill xmlns:a14="http://schemas.microsoft.com/office/drawing/2010/main">
                    <a:solidFill>
                      <a:srgbClr val="FFFFFF"/>
                    </a:solidFill>
                  </a14:hiddenFill>
                </a:ext>
              </a:extLst>
            </p:spPr>
          </p:pic>
          <p:sp>
            <p:nvSpPr>
              <p:cNvPr id="9265" name="TextBox 9264">
                <a:extLst>
                  <a:ext uri="{FF2B5EF4-FFF2-40B4-BE49-F238E27FC236}">
                    <a16:creationId xmlns:a16="http://schemas.microsoft.com/office/drawing/2014/main" id="{C4803C21-E710-907D-0849-26EF37BA9D91}"/>
                  </a:ext>
                </a:extLst>
              </p:cNvPr>
              <p:cNvSpPr txBox="1"/>
              <p:nvPr/>
            </p:nvSpPr>
            <p:spPr>
              <a:xfrm>
                <a:off x="9859352" y="8490271"/>
                <a:ext cx="7169735" cy="646331"/>
              </a:xfrm>
              <a:prstGeom prst="rect">
                <a:avLst/>
              </a:prstGeom>
              <a:noFill/>
            </p:spPr>
            <p:txBody>
              <a:bodyPr wrap="square" rtlCol="0">
                <a:spAutoFit/>
              </a:bodyPr>
              <a:lstStyle/>
              <a:p>
                <a:r>
                  <a:rPr lang="en-GB" dirty="0">
                    <a:solidFill>
                      <a:schemeClr val="tx2">
                        <a:lumMod val="75000"/>
                      </a:schemeClr>
                    </a:solidFill>
                    <a:latin typeface="SVN-Poppins" panose="00000500000000000000" pitchFamily="2" charset="0"/>
                    <a:cs typeface="SVN-Poppins" panose="00000500000000000000" pitchFamily="2" charset="0"/>
                  </a:rPr>
                  <a:t>Phân tích code, feedback tự nhiên bằng tiếng Việt, giảm tải cho giảng viên</a:t>
                </a:r>
              </a:p>
            </p:txBody>
          </p:sp>
        </p:grpSp>
        <p:grpSp>
          <p:nvGrpSpPr>
            <p:cNvPr id="9247" name="Group 9246">
              <a:extLst>
                <a:ext uri="{FF2B5EF4-FFF2-40B4-BE49-F238E27FC236}">
                  <a16:creationId xmlns:a16="http://schemas.microsoft.com/office/drawing/2014/main" id="{815EDAE7-77E8-DF2F-999A-A0A47432ECA4}"/>
                </a:ext>
              </a:extLst>
            </p:cNvPr>
            <p:cNvGrpSpPr/>
            <p:nvPr/>
          </p:nvGrpSpPr>
          <p:grpSpPr>
            <a:xfrm>
              <a:off x="4630431" y="4772157"/>
              <a:ext cx="878865" cy="986107"/>
              <a:chOff x="4754151" y="4873502"/>
              <a:chExt cx="878865" cy="986107"/>
            </a:xfrm>
          </p:grpSpPr>
          <p:pic>
            <p:nvPicPr>
              <p:cNvPr id="9228" name="Graphic 9227">
                <a:extLst>
                  <a:ext uri="{FF2B5EF4-FFF2-40B4-BE49-F238E27FC236}">
                    <a16:creationId xmlns:a16="http://schemas.microsoft.com/office/drawing/2014/main" id="{A05A6F21-49EE-83E4-542D-3FC7D2ED02E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48830" y="4873502"/>
                <a:ext cx="689506" cy="689506"/>
              </a:xfrm>
              <a:prstGeom prst="rect">
                <a:avLst/>
              </a:prstGeom>
            </p:spPr>
          </p:pic>
          <p:sp>
            <p:nvSpPr>
              <p:cNvPr id="9229" name="TextBox 9228">
                <a:extLst>
                  <a:ext uri="{FF2B5EF4-FFF2-40B4-BE49-F238E27FC236}">
                    <a16:creationId xmlns:a16="http://schemas.microsoft.com/office/drawing/2014/main" id="{0B84C8E7-C79E-A3AA-D9A1-C796417332E6}"/>
                  </a:ext>
                </a:extLst>
              </p:cNvPr>
              <p:cNvSpPr txBox="1"/>
              <p:nvPr/>
            </p:nvSpPr>
            <p:spPr>
              <a:xfrm>
                <a:off x="4754151" y="5521055"/>
                <a:ext cx="878865" cy="338554"/>
              </a:xfrm>
              <a:prstGeom prst="rect">
                <a:avLst/>
              </a:prstGeom>
              <a:noFill/>
            </p:spPr>
            <p:txBody>
              <a:bodyPr wrap="square" rtlCol="0">
                <a:spAutoFit/>
              </a:bodyPr>
              <a:lstStyle/>
              <a:p>
                <a:r>
                  <a:rPr lang="en-US" sz="1600" dirty="0" err="1">
                    <a:solidFill>
                      <a:schemeClr val="tx2">
                        <a:lumMod val="75000"/>
                      </a:schemeClr>
                    </a:solidFill>
                    <a:latin typeface="SVN-Poppins" panose="00000500000000000000" pitchFamily="2" charset="0"/>
                    <a:cs typeface="SVN-Poppins" panose="00000500000000000000" pitchFamily="2" charset="0"/>
                  </a:rPr>
                  <a:t>NextJs</a:t>
                </a:r>
                <a:endParaRPr lang="en-GB" sz="1600" dirty="0">
                  <a:solidFill>
                    <a:schemeClr val="tx2">
                      <a:lumMod val="75000"/>
                    </a:schemeClr>
                  </a:solidFill>
                  <a:latin typeface="SVN-Poppins" panose="00000500000000000000" pitchFamily="2" charset="0"/>
                  <a:cs typeface="SVN-Poppins" panose="00000500000000000000" pitchFamily="2" charset="0"/>
                </a:endParaRPr>
              </a:p>
            </p:txBody>
          </p:sp>
        </p:grpSp>
        <p:cxnSp>
          <p:nvCxnSpPr>
            <p:cNvPr id="9236" name="Straight Connector 9235">
              <a:extLst>
                <a:ext uri="{FF2B5EF4-FFF2-40B4-BE49-F238E27FC236}">
                  <a16:creationId xmlns:a16="http://schemas.microsoft.com/office/drawing/2014/main" id="{BAE6BF04-AA72-F2EB-0B2E-E38214888030}"/>
                </a:ext>
              </a:extLst>
            </p:cNvPr>
            <p:cNvCxnSpPr>
              <a:cxnSpLocks/>
            </p:cNvCxnSpPr>
            <p:nvPr/>
          </p:nvCxnSpPr>
          <p:spPr>
            <a:xfrm flipV="1">
              <a:off x="4086605" y="5754440"/>
              <a:ext cx="13030200" cy="76200"/>
            </a:xfrm>
            <a:prstGeom prst="line">
              <a:avLst/>
            </a:prstGeom>
            <a:ln w="19050">
              <a:solidFill>
                <a:srgbClr val="E6EEF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56312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a:extLst>
            <a:ext uri="{FF2B5EF4-FFF2-40B4-BE49-F238E27FC236}">
              <a16:creationId xmlns:a16="http://schemas.microsoft.com/office/drawing/2014/main" id="{849E1B06-3E54-4916-A4B3-CACA230B52C0}"/>
            </a:ext>
          </a:extLst>
        </p:cNvPr>
        <p:cNvGrpSpPr/>
        <p:nvPr/>
      </p:nvGrpSpPr>
      <p:grpSpPr>
        <a:xfrm>
          <a:off x="0" y="0"/>
          <a:ext cx="0" cy="0"/>
          <a:chOff x="0" y="0"/>
          <a:chExt cx="0" cy="0"/>
        </a:xfrm>
      </p:grpSpPr>
      <p:pic>
        <p:nvPicPr>
          <p:cNvPr id="9" name="Graphic 8">
            <a:extLst>
              <a:ext uri="{FF2B5EF4-FFF2-40B4-BE49-F238E27FC236}">
                <a16:creationId xmlns:a16="http://schemas.microsoft.com/office/drawing/2014/main" id="{0BF0C2AB-34AC-EF43-7EDF-EFE7C87497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44000" y="1790700"/>
            <a:ext cx="12238733" cy="12975839"/>
          </a:xfrm>
          <a:prstGeom prst="rect">
            <a:avLst/>
          </a:prstGeom>
        </p:spPr>
      </p:pic>
      <p:pic>
        <p:nvPicPr>
          <p:cNvPr id="10" name="Picture 9">
            <a:extLst>
              <a:ext uri="{FF2B5EF4-FFF2-40B4-BE49-F238E27FC236}">
                <a16:creationId xmlns:a16="http://schemas.microsoft.com/office/drawing/2014/main" id="{AF65CBEC-1FB1-0DB9-48DA-FA092253F8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sp>
        <p:nvSpPr>
          <p:cNvPr id="14" name="TextBox 13">
            <a:extLst>
              <a:ext uri="{FF2B5EF4-FFF2-40B4-BE49-F238E27FC236}">
                <a16:creationId xmlns:a16="http://schemas.microsoft.com/office/drawing/2014/main" id="{7E3BA22A-3A31-BCD5-B6B3-32BD5B4E4A5C}"/>
              </a:ext>
            </a:extLst>
          </p:cNvPr>
          <p:cNvSpPr txBox="1"/>
          <p:nvPr/>
        </p:nvSpPr>
        <p:spPr>
          <a:xfrm>
            <a:off x="17322799" y="9721480"/>
            <a:ext cx="571432" cy="369331"/>
          </a:xfrm>
          <a:prstGeom prst="rect">
            <a:avLst/>
          </a:prstGeom>
          <a:noFill/>
        </p:spPr>
        <p:txBody>
          <a:bodyPr wrap="square">
            <a:spAutoFit/>
          </a:bodyPr>
          <a:lstStyle/>
          <a:p>
            <a:r>
              <a:rPr lang="en-GB" sz="1800" dirty="0">
                <a:solidFill>
                  <a:schemeClr val="bg1"/>
                </a:solidFill>
                <a:latin typeface="SVN-Poppins SemiBold" panose="00000700000000000000" pitchFamily="2" charset="0"/>
                <a:cs typeface="SVN-Poppins SemiBold" panose="00000700000000000000" pitchFamily="2" charset="0"/>
              </a:rPr>
              <a:t>17</a:t>
            </a:r>
          </a:p>
        </p:txBody>
      </p:sp>
      <p:sp>
        <p:nvSpPr>
          <p:cNvPr id="8" name="Freeform 5">
            <a:extLst>
              <a:ext uri="{FF2B5EF4-FFF2-40B4-BE49-F238E27FC236}">
                <a16:creationId xmlns:a16="http://schemas.microsoft.com/office/drawing/2014/main" id="{DEC46290-5B3F-CDE1-9DBB-F21059AA1CB1}"/>
              </a:ext>
            </a:extLst>
          </p:cNvPr>
          <p:cNvSpPr/>
          <p:nvPr/>
        </p:nvSpPr>
        <p:spPr>
          <a:xfrm flipH="1">
            <a:off x="10375218" y="2265868"/>
            <a:ext cx="7055770" cy="8939920"/>
          </a:xfrm>
          <a:custGeom>
            <a:avLst/>
            <a:gdLst/>
            <a:ahLst/>
            <a:cxnLst/>
            <a:rect l="l" t="t" r="r" b="b"/>
            <a:pathLst>
              <a:path w="6224449" h="8502165">
                <a:moveTo>
                  <a:pt x="0" y="0"/>
                </a:moveTo>
                <a:lnTo>
                  <a:pt x="6224449" y="0"/>
                </a:lnTo>
                <a:lnTo>
                  <a:pt x="6224449" y="8502166"/>
                </a:lnTo>
                <a:lnTo>
                  <a:pt x="0" y="8502166"/>
                </a:lnTo>
                <a:lnTo>
                  <a:pt x="0" y="0"/>
                </a:lnTo>
                <a:close/>
              </a:path>
            </a:pathLst>
          </a:custGeom>
          <a:blipFill>
            <a:blip r:embed="rId5"/>
            <a:stretch>
              <a:fillRect t="-21008"/>
            </a:stretch>
          </a:blipFill>
        </p:spPr>
      </p:sp>
      <p:sp>
        <p:nvSpPr>
          <p:cNvPr id="2" name="TextBox 4">
            <a:extLst>
              <a:ext uri="{FF2B5EF4-FFF2-40B4-BE49-F238E27FC236}">
                <a16:creationId xmlns:a16="http://schemas.microsoft.com/office/drawing/2014/main" id="{07C11AE7-7FF9-E16B-1428-5BD3CDC10096}"/>
              </a:ext>
            </a:extLst>
          </p:cNvPr>
          <p:cNvSpPr txBox="1"/>
          <p:nvPr/>
        </p:nvSpPr>
        <p:spPr>
          <a:xfrm>
            <a:off x="869712" y="2373511"/>
            <a:ext cx="11017488" cy="4801314"/>
          </a:xfrm>
          <a:prstGeom prst="rect">
            <a:avLst/>
          </a:prstGeom>
        </p:spPr>
        <p:txBody>
          <a:bodyPr wrap="square" lIns="0" tIns="0" rIns="0" bIns="0" rtlCol="0" anchor="t">
            <a:spAutoFit/>
          </a:bodyPr>
          <a:lstStyle/>
          <a:p>
            <a:pPr marL="0" lvl="0" indent="0" algn="l">
              <a:spcBef>
                <a:spcPct val="0"/>
              </a:spcBef>
            </a:pPr>
            <a:r>
              <a:rPr lang="en-US" sz="7200" b="1" dirty="0">
                <a:solidFill>
                  <a:srgbClr val="FFFFFF"/>
                </a:solidFill>
                <a:latin typeface="SVN-Poppins Black" panose="00000A00000000000000" pitchFamily="2" charset="0"/>
                <a:ea typeface="Poppins Bold"/>
                <a:cs typeface="SVN-Poppins Black" panose="00000A00000000000000" pitchFamily="2" charset="0"/>
                <a:sym typeface="Poppins Bold"/>
              </a:rPr>
              <a:t>03</a:t>
            </a:r>
          </a:p>
          <a:p>
            <a:pPr marL="0" lvl="0" indent="0" algn="l">
              <a:spcBef>
                <a:spcPct val="0"/>
              </a:spcBef>
            </a:pPr>
            <a:r>
              <a:rPr lang="en-US" sz="12000" b="1" dirty="0">
                <a:solidFill>
                  <a:srgbClr val="FFFFFF"/>
                </a:solidFill>
                <a:latin typeface="SVN-Poppins Black" panose="00000A00000000000000" pitchFamily="2" charset="0"/>
                <a:ea typeface="Poppins Bold"/>
                <a:cs typeface="SVN-Poppins Black" panose="00000A00000000000000" pitchFamily="2" charset="0"/>
                <a:sym typeface="Poppins Bold"/>
              </a:rPr>
              <a:t>Hiện thực hóa</a:t>
            </a:r>
          </a:p>
          <a:p>
            <a:pPr marL="0" lvl="0" indent="0" algn="l">
              <a:spcBef>
                <a:spcPct val="0"/>
              </a:spcBef>
            </a:pPr>
            <a:r>
              <a:rPr lang="en-US" sz="12000" b="1" dirty="0">
                <a:solidFill>
                  <a:srgbClr val="FFFFFF"/>
                </a:solidFill>
                <a:latin typeface="SVN-Poppins Black" panose="00000A00000000000000" pitchFamily="2" charset="0"/>
                <a:ea typeface="Poppins Bold"/>
                <a:cs typeface="SVN-Poppins Black" panose="00000A00000000000000" pitchFamily="2" charset="0"/>
                <a:sym typeface="Poppins Bold"/>
              </a:rPr>
              <a:t>nghiên cứu</a:t>
            </a:r>
          </a:p>
        </p:txBody>
      </p:sp>
    </p:spTree>
    <p:extLst>
      <p:ext uri="{BB962C8B-B14F-4D97-AF65-F5344CB8AC3E}">
        <p14:creationId xmlns:p14="http://schemas.microsoft.com/office/powerpoint/2010/main" val="385680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40" name="Freeform 2">
            <a:extLst>
              <a:ext uri="{FF2B5EF4-FFF2-40B4-BE49-F238E27FC236}">
                <a16:creationId xmlns:a16="http://schemas.microsoft.com/office/drawing/2014/main" id="{BD5ED001-88A9-3125-49F8-47139F24E3F5}"/>
              </a:ext>
            </a:extLst>
          </p:cNvPr>
          <p:cNvSpPr/>
          <p:nvPr/>
        </p:nvSpPr>
        <p:spPr>
          <a:xfrm>
            <a:off x="10560112" y="-6875490"/>
            <a:ext cx="13398375" cy="12377222"/>
          </a:xfrm>
          <a:custGeom>
            <a:avLst/>
            <a:gdLst/>
            <a:ahLst/>
            <a:cxnLst/>
            <a:rect l="l" t="t" r="r" b="b"/>
            <a:pathLst>
              <a:path w="13398375" h="12377222">
                <a:moveTo>
                  <a:pt x="0" y="0"/>
                </a:moveTo>
                <a:lnTo>
                  <a:pt x="13398376" y="0"/>
                </a:lnTo>
                <a:lnTo>
                  <a:pt x="13398376" y="12377222"/>
                </a:lnTo>
                <a:lnTo>
                  <a:pt x="0" y="12377222"/>
                </a:lnTo>
                <a:lnTo>
                  <a:pt x="0" y="0"/>
                </a:lnTo>
                <a:close/>
              </a:path>
            </a:pathLst>
          </a:custGeom>
          <a:blipFill dpi="0" rotWithShape="1">
            <a:blip r:embed="rId2">
              <a:alphaModFix amt="19000"/>
              <a:extLst>
                <a:ext uri="{96DAC541-7B7A-43D3-8B79-37D633B846F1}">
                  <asvg:svgBlip xmlns:asvg="http://schemas.microsoft.com/office/drawing/2016/SVG/main" r:embed="rId3"/>
                </a:ext>
              </a:extLst>
            </a:blip>
            <a:srcRect/>
            <a:stretch>
              <a:fillRect t="-6179" r="-211836"/>
            </a:stretch>
          </a:blipFill>
        </p:spPr>
      </p:sp>
      <p:pic>
        <p:nvPicPr>
          <p:cNvPr id="39" name="Graphic 38">
            <a:extLst>
              <a:ext uri="{FF2B5EF4-FFF2-40B4-BE49-F238E27FC236}">
                <a16:creationId xmlns:a16="http://schemas.microsoft.com/office/drawing/2014/main" id="{5FAE3670-3C04-CB40-196D-12CEE5CF18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9817" y="2456522"/>
            <a:ext cx="11660765" cy="12363061"/>
          </a:xfrm>
          <a:prstGeom prst="rect">
            <a:avLst/>
          </a:prstGeom>
        </p:spPr>
      </p:pic>
      <p:sp>
        <p:nvSpPr>
          <p:cNvPr id="2" name="Freeform 2"/>
          <p:cNvSpPr/>
          <p:nvPr/>
        </p:nvSpPr>
        <p:spPr>
          <a:xfrm rot="1735317">
            <a:off x="-697431" y="-3134681"/>
            <a:ext cx="4991149" cy="7541571"/>
          </a:xfrm>
          <a:custGeom>
            <a:avLst/>
            <a:gdLst/>
            <a:ahLst/>
            <a:cxnLst/>
            <a:rect l="l" t="t" r="r" b="b"/>
            <a:pathLst>
              <a:path w="4991149" h="7541571">
                <a:moveTo>
                  <a:pt x="0" y="0"/>
                </a:moveTo>
                <a:lnTo>
                  <a:pt x="4991149" y="0"/>
                </a:lnTo>
                <a:lnTo>
                  <a:pt x="4991149" y="7541572"/>
                </a:lnTo>
                <a:lnTo>
                  <a:pt x="0" y="7541572"/>
                </a:lnTo>
                <a:lnTo>
                  <a:pt x="0" y="0"/>
                </a:lnTo>
                <a:close/>
              </a:path>
            </a:pathLst>
          </a:custGeom>
          <a:blipFill dpi="0" rotWithShape="1">
            <a:blip r:embed="rId6">
              <a:alphaModFix amt="18000"/>
              <a:extLst>
                <a:ext uri="{96DAC541-7B7A-43D3-8B79-37D633B846F1}">
                  <asvg:svgBlip xmlns:asvg="http://schemas.microsoft.com/office/drawing/2016/SVG/main" r:embed="rId7"/>
                </a:ext>
              </a:extLst>
            </a:blip>
            <a:srcRect/>
            <a:stretch>
              <a:fillRect/>
            </a:stretch>
          </a:blipFill>
        </p:spPr>
      </p:sp>
      <p:sp>
        <p:nvSpPr>
          <p:cNvPr id="9" name="TextBox 9"/>
          <p:cNvSpPr txBox="1"/>
          <p:nvPr/>
        </p:nvSpPr>
        <p:spPr>
          <a:xfrm rot="16200000">
            <a:off x="-3052835" y="4591186"/>
            <a:ext cx="7614563" cy="1313949"/>
          </a:xfrm>
          <a:prstGeom prst="rect">
            <a:avLst/>
          </a:prstGeom>
        </p:spPr>
        <p:txBody>
          <a:bodyPr wrap="square" lIns="0" tIns="0" rIns="0" bIns="0" rtlCol="0" anchor="t">
            <a:spAutoFit/>
          </a:bodyPr>
          <a:lstStyle/>
          <a:p>
            <a:pPr marL="0" lvl="0" indent="0" algn="l">
              <a:lnSpc>
                <a:spcPts val="10898"/>
              </a:lnSpc>
              <a:spcBef>
                <a:spcPct val="0"/>
              </a:spcBef>
            </a:pPr>
            <a:r>
              <a:rPr lang="en-US" sz="6600" dirty="0">
                <a:solidFill>
                  <a:srgbClr val="05066D"/>
                </a:solidFill>
                <a:latin typeface="SVN-Poppins SemiBold" panose="00000700000000000000" pitchFamily="2" charset="0"/>
                <a:ea typeface="Poppins Ultra-Bold"/>
                <a:cs typeface="SVN-Poppins SemiBold" panose="00000700000000000000" pitchFamily="2" charset="0"/>
                <a:sym typeface="Poppins Ultra-Bold"/>
              </a:rPr>
              <a:t>Tóm tắc nội dung</a:t>
            </a:r>
          </a:p>
        </p:txBody>
      </p:sp>
      <p:sp>
        <p:nvSpPr>
          <p:cNvPr id="20" name="Rectangle: Rounded Corners 19">
            <a:extLst>
              <a:ext uri="{FF2B5EF4-FFF2-40B4-BE49-F238E27FC236}">
                <a16:creationId xmlns:a16="http://schemas.microsoft.com/office/drawing/2014/main" id="{00F1AF84-AA39-2F34-4DB8-F65131449E3C}"/>
              </a:ext>
            </a:extLst>
          </p:cNvPr>
          <p:cNvSpPr/>
          <p:nvPr/>
        </p:nvSpPr>
        <p:spPr>
          <a:xfrm>
            <a:off x="7471544" y="1051739"/>
            <a:ext cx="1208951" cy="1128215"/>
          </a:xfrm>
          <a:prstGeom prst="roundRect">
            <a:avLst>
              <a:gd name="adj" fmla="val 16299"/>
            </a:avLst>
          </a:prstGeom>
          <a:solidFill>
            <a:srgbClr val="A6BCE5"/>
          </a:solid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Poppins Bold" panose="00000800000000000000" charset="0"/>
                <a:cs typeface="Poppins Bold" panose="00000800000000000000" charset="0"/>
              </a:rPr>
              <a:t>1</a:t>
            </a:r>
            <a:endParaRPr lang="en-GB" sz="3600" dirty="0">
              <a:latin typeface="Poppins Bold" panose="00000800000000000000" charset="0"/>
              <a:cs typeface="Poppins Bold" panose="00000800000000000000" charset="0"/>
            </a:endParaRPr>
          </a:p>
        </p:txBody>
      </p:sp>
      <p:sp>
        <p:nvSpPr>
          <p:cNvPr id="22" name="Rectangle: Rounded Corners 21">
            <a:extLst>
              <a:ext uri="{FF2B5EF4-FFF2-40B4-BE49-F238E27FC236}">
                <a16:creationId xmlns:a16="http://schemas.microsoft.com/office/drawing/2014/main" id="{560C19BE-F185-3B67-C4C6-E5B7F5471C3A}"/>
              </a:ext>
            </a:extLst>
          </p:cNvPr>
          <p:cNvSpPr/>
          <p:nvPr/>
        </p:nvSpPr>
        <p:spPr>
          <a:xfrm>
            <a:off x="8967544" y="1051739"/>
            <a:ext cx="8638600" cy="1128215"/>
          </a:xfrm>
          <a:prstGeom prst="roundRect">
            <a:avLst>
              <a:gd name="adj" fmla="val 16299"/>
            </a:avLst>
          </a:prstGeom>
          <a:solidFill>
            <a:srgbClr val="A6BCE5"/>
          </a:solid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latin typeface="SVN-Poppins Medium" panose="00000600000000000000" pitchFamily="2" charset="0"/>
                <a:cs typeface="SVN-Poppins Medium" panose="00000600000000000000" pitchFamily="2" charset="0"/>
              </a:rPr>
              <a:t>   Đặt vấn đề</a:t>
            </a:r>
            <a:endParaRPr lang="en-GB" sz="2400" b="1" dirty="0">
              <a:latin typeface="SVN-Poppins Medium" panose="00000600000000000000" pitchFamily="2" charset="0"/>
              <a:cs typeface="SVN-Poppins Medium" panose="00000600000000000000" pitchFamily="2" charset="0"/>
            </a:endParaRPr>
          </a:p>
        </p:txBody>
      </p:sp>
      <p:sp>
        <p:nvSpPr>
          <p:cNvPr id="25" name="Rectangle: Rounded Corners 24">
            <a:extLst>
              <a:ext uri="{FF2B5EF4-FFF2-40B4-BE49-F238E27FC236}">
                <a16:creationId xmlns:a16="http://schemas.microsoft.com/office/drawing/2014/main" id="{64D9B954-7742-CB17-F20E-9239A29DEB62}"/>
              </a:ext>
            </a:extLst>
          </p:cNvPr>
          <p:cNvSpPr/>
          <p:nvPr/>
        </p:nvSpPr>
        <p:spPr>
          <a:xfrm>
            <a:off x="7447347" y="2456522"/>
            <a:ext cx="1208951" cy="1128215"/>
          </a:xfrm>
          <a:prstGeom prst="roundRect">
            <a:avLst>
              <a:gd name="adj" fmla="val 16299"/>
            </a:avLst>
          </a:prstGeom>
          <a:solidFill>
            <a:srgbClr val="A6BCE5"/>
          </a:solid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Poppins Bold" panose="00000800000000000000" charset="0"/>
                <a:cs typeface="Poppins Bold" panose="00000800000000000000" charset="0"/>
              </a:rPr>
              <a:t>2</a:t>
            </a:r>
            <a:endParaRPr lang="en-GB" sz="3600" dirty="0">
              <a:latin typeface="Poppins Bold" panose="00000800000000000000" charset="0"/>
              <a:cs typeface="Poppins Bold" panose="00000800000000000000" charset="0"/>
            </a:endParaRPr>
          </a:p>
        </p:txBody>
      </p:sp>
      <p:sp>
        <p:nvSpPr>
          <p:cNvPr id="26" name="Rectangle: Rounded Corners 25">
            <a:extLst>
              <a:ext uri="{FF2B5EF4-FFF2-40B4-BE49-F238E27FC236}">
                <a16:creationId xmlns:a16="http://schemas.microsoft.com/office/drawing/2014/main" id="{CA415C38-BAC6-0CEB-54D5-BC1A047C06A6}"/>
              </a:ext>
            </a:extLst>
          </p:cNvPr>
          <p:cNvSpPr/>
          <p:nvPr/>
        </p:nvSpPr>
        <p:spPr>
          <a:xfrm>
            <a:off x="8943347" y="2456522"/>
            <a:ext cx="8638600" cy="1128215"/>
          </a:xfrm>
          <a:prstGeom prst="roundRect">
            <a:avLst>
              <a:gd name="adj" fmla="val 16299"/>
            </a:avLst>
          </a:prstGeom>
          <a:solidFill>
            <a:srgbClr val="A6BCE5"/>
          </a:solid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latin typeface="SVN-Poppins Medium" panose="00000600000000000000" pitchFamily="2" charset="0"/>
                <a:cs typeface="SVN-Poppins Medium" panose="00000600000000000000" pitchFamily="2" charset="0"/>
              </a:rPr>
              <a:t>   Cơ sở lý thuyết</a:t>
            </a:r>
            <a:endParaRPr lang="en-GB" sz="2400" b="1" dirty="0">
              <a:latin typeface="SVN-Poppins Medium" panose="00000600000000000000" pitchFamily="2" charset="0"/>
              <a:cs typeface="SVN-Poppins Medium" panose="00000600000000000000" pitchFamily="2" charset="0"/>
            </a:endParaRPr>
          </a:p>
        </p:txBody>
      </p:sp>
      <p:sp>
        <p:nvSpPr>
          <p:cNvPr id="31" name="Rectangle: Rounded Corners 30">
            <a:extLst>
              <a:ext uri="{FF2B5EF4-FFF2-40B4-BE49-F238E27FC236}">
                <a16:creationId xmlns:a16="http://schemas.microsoft.com/office/drawing/2014/main" id="{635F43F5-583C-F117-4275-094796B08B3F}"/>
              </a:ext>
            </a:extLst>
          </p:cNvPr>
          <p:cNvSpPr/>
          <p:nvPr/>
        </p:nvSpPr>
        <p:spPr>
          <a:xfrm>
            <a:off x="7447347" y="3843378"/>
            <a:ext cx="1208951" cy="1128215"/>
          </a:xfrm>
          <a:prstGeom prst="roundRect">
            <a:avLst>
              <a:gd name="adj" fmla="val 16299"/>
            </a:avLst>
          </a:prstGeom>
          <a:solidFill>
            <a:srgbClr val="A6BCE5"/>
          </a:solid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Poppins Bold" panose="00000800000000000000" charset="0"/>
                <a:cs typeface="Poppins Bold" panose="00000800000000000000" charset="0"/>
              </a:rPr>
              <a:t>3</a:t>
            </a:r>
            <a:endParaRPr lang="en-GB" sz="3600" dirty="0">
              <a:latin typeface="Poppins Bold" panose="00000800000000000000" charset="0"/>
              <a:cs typeface="Poppins Bold" panose="00000800000000000000" charset="0"/>
            </a:endParaRPr>
          </a:p>
        </p:txBody>
      </p:sp>
      <p:sp>
        <p:nvSpPr>
          <p:cNvPr id="32" name="Rectangle: Rounded Corners 31">
            <a:extLst>
              <a:ext uri="{FF2B5EF4-FFF2-40B4-BE49-F238E27FC236}">
                <a16:creationId xmlns:a16="http://schemas.microsoft.com/office/drawing/2014/main" id="{34308D83-E5D2-829D-2A2F-0DA0DC2DF40D}"/>
              </a:ext>
            </a:extLst>
          </p:cNvPr>
          <p:cNvSpPr/>
          <p:nvPr/>
        </p:nvSpPr>
        <p:spPr>
          <a:xfrm>
            <a:off x="8943347" y="3843378"/>
            <a:ext cx="8638600" cy="1128215"/>
          </a:xfrm>
          <a:prstGeom prst="roundRect">
            <a:avLst>
              <a:gd name="adj" fmla="val 16299"/>
            </a:avLst>
          </a:prstGeom>
          <a:solidFill>
            <a:srgbClr val="A6BCE5"/>
          </a:solid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latin typeface="SVN-Poppins Medium" panose="00000600000000000000" pitchFamily="2" charset="0"/>
                <a:cs typeface="SVN-Poppins Medium" panose="00000600000000000000" pitchFamily="2" charset="0"/>
              </a:rPr>
              <a:t>   Hiện thực hóa nghiên cứu</a:t>
            </a:r>
            <a:endParaRPr lang="en-GB" sz="2400" b="1" dirty="0">
              <a:latin typeface="SVN-Poppins Medium" panose="00000600000000000000" pitchFamily="2" charset="0"/>
              <a:cs typeface="SVN-Poppins Medium" panose="00000600000000000000" pitchFamily="2" charset="0"/>
            </a:endParaRPr>
          </a:p>
        </p:txBody>
      </p:sp>
      <p:sp>
        <p:nvSpPr>
          <p:cNvPr id="33" name="Rectangle: Rounded Corners 32">
            <a:extLst>
              <a:ext uri="{FF2B5EF4-FFF2-40B4-BE49-F238E27FC236}">
                <a16:creationId xmlns:a16="http://schemas.microsoft.com/office/drawing/2014/main" id="{02D54758-34A5-C0DD-DCB7-0908B827B909}"/>
              </a:ext>
            </a:extLst>
          </p:cNvPr>
          <p:cNvSpPr/>
          <p:nvPr/>
        </p:nvSpPr>
        <p:spPr>
          <a:xfrm>
            <a:off x="7423150" y="5248161"/>
            <a:ext cx="1208951" cy="1128215"/>
          </a:xfrm>
          <a:prstGeom prst="roundRect">
            <a:avLst>
              <a:gd name="adj" fmla="val 16299"/>
            </a:avLst>
          </a:prstGeom>
          <a:solidFill>
            <a:srgbClr val="A6BCE5"/>
          </a:solid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Poppins Bold" panose="00000800000000000000" charset="0"/>
                <a:cs typeface="Poppins Bold" panose="00000800000000000000" charset="0"/>
              </a:rPr>
              <a:t>4</a:t>
            </a:r>
            <a:endParaRPr lang="en-GB" sz="3600" dirty="0">
              <a:latin typeface="Poppins Bold" panose="00000800000000000000" charset="0"/>
              <a:cs typeface="Poppins Bold" panose="00000800000000000000" charset="0"/>
            </a:endParaRPr>
          </a:p>
        </p:txBody>
      </p:sp>
      <p:sp>
        <p:nvSpPr>
          <p:cNvPr id="34" name="Rectangle: Rounded Corners 33">
            <a:extLst>
              <a:ext uri="{FF2B5EF4-FFF2-40B4-BE49-F238E27FC236}">
                <a16:creationId xmlns:a16="http://schemas.microsoft.com/office/drawing/2014/main" id="{74ADA2B8-4A04-F7E0-DD38-173A66520D91}"/>
              </a:ext>
            </a:extLst>
          </p:cNvPr>
          <p:cNvSpPr/>
          <p:nvPr/>
        </p:nvSpPr>
        <p:spPr>
          <a:xfrm>
            <a:off x="8919150" y="5248161"/>
            <a:ext cx="8638600" cy="1128215"/>
          </a:xfrm>
          <a:prstGeom prst="roundRect">
            <a:avLst>
              <a:gd name="adj" fmla="val 16299"/>
            </a:avLst>
          </a:prstGeom>
          <a:solidFill>
            <a:srgbClr val="A6BCE5"/>
          </a:solid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latin typeface="SVN-Poppins Medium" panose="00000600000000000000" pitchFamily="2" charset="0"/>
                <a:cs typeface="SVN-Poppins Medium" panose="00000600000000000000" pitchFamily="2" charset="0"/>
              </a:rPr>
              <a:t>   Kết quả nghiên cứu</a:t>
            </a:r>
            <a:endParaRPr lang="en-GB" sz="2400" b="1" dirty="0">
              <a:latin typeface="SVN-Poppins Medium" panose="00000600000000000000" pitchFamily="2" charset="0"/>
              <a:cs typeface="SVN-Poppins Medium" panose="00000600000000000000" pitchFamily="2" charset="0"/>
            </a:endParaRPr>
          </a:p>
        </p:txBody>
      </p:sp>
      <p:sp>
        <p:nvSpPr>
          <p:cNvPr id="35" name="Rectangle: Rounded Corners 34">
            <a:extLst>
              <a:ext uri="{FF2B5EF4-FFF2-40B4-BE49-F238E27FC236}">
                <a16:creationId xmlns:a16="http://schemas.microsoft.com/office/drawing/2014/main" id="{21BA979C-911B-9DC2-6458-88F877FF310A}"/>
              </a:ext>
            </a:extLst>
          </p:cNvPr>
          <p:cNvSpPr/>
          <p:nvPr/>
        </p:nvSpPr>
        <p:spPr>
          <a:xfrm>
            <a:off x="7423150" y="6676393"/>
            <a:ext cx="1208951" cy="1128215"/>
          </a:xfrm>
          <a:prstGeom prst="roundRect">
            <a:avLst>
              <a:gd name="adj" fmla="val 16299"/>
            </a:avLst>
          </a:prstGeom>
          <a:solidFill>
            <a:srgbClr val="A6BCE5"/>
          </a:solid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Poppins Bold" panose="00000800000000000000" charset="0"/>
                <a:cs typeface="Poppins Bold" panose="00000800000000000000" charset="0"/>
              </a:rPr>
              <a:t>5</a:t>
            </a:r>
            <a:endParaRPr lang="en-GB" sz="3600" dirty="0">
              <a:latin typeface="Poppins Bold" panose="00000800000000000000" charset="0"/>
              <a:cs typeface="Poppins Bold" panose="00000800000000000000" charset="0"/>
            </a:endParaRPr>
          </a:p>
        </p:txBody>
      </p:sp>
      <p:sp>
        <p:nvSpPr>
          <p:cNvPr id="36" name="Rectangle: Rounded Corners 35">
            <a:extLst>
              <a:ext uri="{FF2B5EF4-FFF2-40B4-BE49-F238E27FC236}">
                <a16:creationId xmlns:a16="http://schemas.microsoft.com/office/drawing/2014/main" id="{4A13E846-B432-C656-A4D2-D0E100C09E68}"/>
              </a:ext>
            </a:extLst>
          </p:cNvPr>
          <p:cNvSpPr/>
          <p:nvPr/>
        </p:nvSpPr>
        <p:spPr>
          <a:xfrm>
            <a:off x="8919150" y="6676393"/>
            <a:ext cx="8638600" cy="1128215"/>
          </a:xfrm>
          <a:prstGeom prst="roundRect">
            <a:avLst>
              <a:gd name="adj" fmla="val 16299"/>
            </a:avLst>
          </a:prstGeom>
          <a:solidFill>
            <a:srgbClr val="A6BCE5"/>
          </a:solid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latin typeface="SVN-Poppins Medium" panose="00000600000000000000" pitchFamily="2" charset="0"/>
                <a:cs typeface="SVN-Poppins Medium" panose="00000600000000000000" pitchFamily="2" charset="0"/>
              </a:rPr>
              <a:t>   Kết luận và Hướng phát triển</a:t>
            </a:r>
            <a:endParaRPr lang="en-GB" sz="2400" b="1" dirty="0">
              <a:latin typeface="SVN-Poppins Medium" panose="00000600000000000000" pitchFamily="2" charset="0"/>
              <a:cs typeface="SVN-Poppins Medium" panose="00000600000000000000" pitchFamily="2" charset="0"/>
            </a:endParaRPr>
          </a:p>
        </p:txBody>
      </p:sp>
      <p:sp>
        <p:nvSpPr>
          <p:cNvPr id="37" name="Rectangle: Rounded Corners 36">
            <a:extLst>
              <a:ext uri="{FF2B5EF4-FFF2-40B4-BE49-F238E27FC236}">
                <a16:creationId xmlns:a16="http://schemas.microsoft.com/office/drawing/2014/main" id="{600C4142-573C-0499-4874-4FEE6C14F962}"/>
              </a:ext>
            </a:extLst>
          </p:cNvPr>
          <p:cNvSpPr/>
          <p:nvPr/>
        </p:nvSpPr>
        <p:spPr>
          <a:xfrm>
            <a:off x="7398953" y="8081176"/>
            <a:ext cx="1208951" cy="1128215"/>
          </a:xfrm>
          <a:prstGeom prst="roundRect">
            <a:avLst>
              <a:gd name="adj" fmla="val 16299"/>
            </a:avLst>
          </a:prstGeom>
          <a:solidFill>
            <a:srgbClr val="A6BCE5"/>
          </a:solid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Poppins Bold" panose="00000800000000000000" charset="0"/>
                <a:cs typeface="Poppins Bold" panose="00000800000000000000" charset="0"/>
              </a:rPr>
              <a:t>6</a:t>
            </a:r>
            <a:endParaRPr lang="en-GB" sz="3600" dirty="0">
              <a:latin typeface="Poppins Bold" panose="00000800000000000000" charset="0"/>
              <a:cs typeface="Poppins Bold" panose="00000800000000000000" charset="0"/>
            </a:endParaRPr>
          </a:p>
        </p:txBody>
      </p:sp>
      <p:sp>
        <p:nvSpPr>
          <p:cNvPr id="38" name="Rectangle: Rounded Corners 37">
            <a:extLst>
              <a:ext uri="{FF2B5EF4-FFF2-40B4-BE49-F238E27FC236}">
                <a16:creationId xmlns:a16="http://schemas.microsoft.com/office/drawing/2014/main" id="{887621D8-0E44-2697-9AF5-DB1180ED516B}"/>
              </a:ext>
            </a:extLst>
          </p:cNvPr>
          <p:cNvSpPr/>
          <p:nvPr/>
        </p:nvSpPr>
        <p:spPr>
          <a:xfrm>
            <a:off x="8894953" y="8081176"/>
            <a:ext cx="8638600" cy="1128215"/>
          </a:xfrm>
          <a:prstGeom prst="roundRect">
            <a:avLst>
              <a:gd name="adj" fmla="val 16299"/>
            </a:avLst>
          </a:prstGeom>
          <a:solidFill>
            <a:srgbClr val="A6BCE5"/>
          </a:solid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latin typeface="SVN-Poppins Medium" panose="00000600000000000000" pitchFamily="2" charset="0"/>
                <a:cs typeface="SVN-Poppins Medium" panose="00000600000000000000" pitchFamily="2" charset="0"/>
              </a:rPr>
              <a:t>   Demo</a:t>
            </a:r>
            <a:endParaRPr lang="en-GB" sz="2400" b="1" dirty="0">
              <a:latin typeface="SVN-Poppins Medium" panose="00000600000000000000" pitchFamily="2" charset="0"/>
              <a:cs typeface="SVN-Poppins Medium" panose="00000600000000000000" pitchFamily="2" charset="0"/>
            </a:endParaRPr>
          </a:p>
        </p:txBody>
      </p:sp>
      <p:pic>
        <p:nvPicPr>
          <p:cNvPr id="41" name="Picture 40">
            <a:extLst>
              <a:ext uri="{FF2B5EF4-FFF2-40B4-BE49-F238E27FC236}">
                <a16:creationId xmlns:a16="http://schemas.microsoft.com/office/drawing/2014/main" id="{B59B21AA-4A88-F744-116C-519C88CF621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25380" y="307406"/>
            <a:ext cx="1130231" cy="1130231"/>
          </a:xfrm>
          <a:prstGeom prst="rect">
            <a:avLst/>
          </a:prstGeom>
          <a:noFill/>
        </p:spPr>
      </p:pic>
      <p:sp>
        <p:nvSpPr>
          <p:cNvPr id="43" name="TextBox 42">
            <a:extLst>
              <a:ext uri="{FF2B5EF4-FFF2-40B4-BE49-F238E27FC236}">
                <a16:creationId xmlns:a16="http://schemas.microsoft.com/office/drawing/2014/main" id="{263D41B5-9F39-14C0-95D9-4298BB66719F}"/>
              </a:ext>
            </a:extLst>
          </p:cNvPr>
          <p:cNvSpPr txBox="1"/>
          <p:nvPr/>
        </p:nvSpPr>
        <p:spPr>
          <a:xfrm>
            <a:off x="17322799" y="9721480"/>
            <a:ext cx="571432" cy="369331"/>
          </a:xfrm>
          <a:prstGeom prst="rect">
            <a:avLst/>
          </a:prstGeom>
          <a:noFill/>
        </p:spPr>
        <p:txBody>
          <a:bodyPr wrap="square">
            <a:spAutoFit/>
          </a:bodyPr>
          <a:lstStyle/>
          <a:p>
            <a:r>
              <a:rPr lang="en-GB" sz="1800" dirty="0">
                <a:solidFill>
                  <a:srgbClr val="05066D"/>
                </a:solidFill>
                <a:latin typeface="SVN-Poppins SemiBold" panose="00000700000000000000" pitchFamily="2" charset="0"/>
                <a:cs typeface="SVN-Poppins SemiBold" panose="00000700000000000000" pitchFamily="2" charset="0"/>
              </a:rPr>
              <a:t>02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6EEFD"/>
        </a:solidFill>
        <a:effectLst/>
      </p:bgPr>
    </p:bg>
    <p:spTree>
      <p:nvGrpSpPr>
        <p:cNvPr id="1" name="">
          <a:extLst>
            <a:ext uri="{FF2B5EF4-FFF2-40B4-BE49-F238E27FC236}">
              <a16:creationId xmlns:a16="http://schemas.microsoft.com/office/drawing/2014/main" id="{CD16E539-3055-3462-B3A0-05A74576052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3B6E050-D34F-07AE-EAE9-C5B9F50A417E}"/>
              </a:ext>
            </a:extLst>
          </p:cNvPr>
          <p:cNvSpPr/>
          <p:nvPr/>
        </p:nvSpPr>
        <p:spPr>
          <a:xfrm flipH="1">
            <a:off x="-1536351" y="-5829300"/>
            <a:ext cx="11703112" cy="12377222"/>
          </a:xfrm>
          <a:custGeom>
            <a:avLst/>
            <a:gdLst/>
            <a:ahLst/>
            <a:cxnLst/>
            <a:rect l="l" t="t" r="r" b="b"/>
            <a:pathLst>
              <a:path w="13398375" h="12377222">
                <a:moveTo>
                  <a:pt x="0" y="0"/>
                </a:moveTo>
                <a:lnTo>
                  <a:pt x="13398376" y="0"/>
                </a:lnTo>
                <a:lnTo>
                  <a:pt x="13398376" y="12377222"/>
                </a:lnTo>
                <a:lnTo>
                  <a:pt x="0" y="12377222"/>
                </a:lnTo>
                <a:lnTo>
                  <a:pt x="0" y="0"/>
                </a:lnTo>
                <a:close/>
              </a:path>
            </a:pathLst>
          </a:custGeom>
          <a:blipFill dpi="0" rotWithShape="1">
            <a:blip r:embed="rId3">
              <a:alphaModFix amt="10000"/>
              <a:extLst>
                <a:ext uri="{96DAC541-7B7A-43D3-8B79-37D633B846F1}">
                  <asvg:svgBlip xmlns:asvg="http://schemas.microsoft.com/office/drawing/2016/SVG/main" r:embed="rId4"/>
                </a:ext>
              </a:extLst>
            </a:blip>
            <a:srcRect/>
            <a:stretch>
              <a:fillRect t="-6179" r="-211836"/>
            </a:stretch>
          </a:blipFill>
        </p:spPr>
        <p:txBody>
          <a:bodyPr/>
          <a:lstStyle/>
          <a:p>
            <a:endParaRPr lang="en-GB" dirty="0"/>
          </a:p>
        </p:txBody>
      </p:sp>
      <p:sp>
        <p:nvSpPr>
          <p:cNvPr id="6" name="Rectangle 5">
            <a:extLst>
              <a:ext uri="{FF2B5EF4-FFF2-40B4-BE49-F238E27FC236}">
                <a16:creationId xmlns:a16="http://schemas.microsoft.com/office/drawing/2014/main" id="{8C00826F-EE76-3F2C-22EA-F50CBCC4CB7C}"/>
              </a:ext>
            </a:extLst>
          </p:cNvPr>
          <p:cNvSpPr/>
          <p:nvPr/>
        </p:nvSpPr>
        <p:spPr>
          <a:xfrm>
            <a:off x="0" y="999034"/>
            <a:ext cx="1447800" cy="182066"/>
          </a:xfrm>
          <a:prstGeom prst="rect">
            <a:avLst/>
          </a:prstGeom>
          <a:solidFill>
            <a:srgbClr val="759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16">
            <a:extLst>
              <a:ext uri="{FF2B5EF4-FFF2-40B4-BE49-F238E27FC236}">
                <a16:creationId xmlns:a16="http://schemas.microsoft.com/office/drawing/2014/main" id="{025DCA3F-281A-C9E2-921B-393D9E6D50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58600" y="3314700"/>
            <a:ext cx="8541113" cy="9055521"/>
          </a:xfrm>
          <a:prstGeom prst="rect">
            <a:avLst/>
          </a:prstGeom>
        </p:spPr>
      </p:pic>
      <p:sp>
        <p:nvSpPr>
          <p:cNvPr id="3" name="TextBox 2">
            <a:extLst>
              <a:ext uri="{FF2B5EF4-FFF2-40B4-BE49-F238E27FC236}">
                <a16:creationId xmlns:a16="http://schemas.microsoft.com/office/drawing/2014/main" id="{1ADB3D6F-59F9-1005-BE78-A3A8DC4ED5A7}"/>
              </a:ext>
            </a:extLst>
          </p:cNvPr>
          <p:cNvSpPr txBox="1"/>
          <p:nvPr/>
        </p:nvSpPr>
        <p:spPr>
          <a:xfrm>
            <a:off x="533400" y="495300"/>
            <a:ext cx="8145178" cy="769441"/>
          </a:xfrm>
          <a:prstGeom prst="rect">
            <a:avLst/>
          </a:prstGeom>
          <a:noFill/>
        </p:spPr>
        <p:txBody>
          <a:bodyPr wrap="none" rtlCol="0">
            <a:spAutoFit/>
          </a:bodyPr>
          <a:lstStyle/>
          <a:p>
            <a:r>
              <a:rPr lang="en-US" sz="4400" b="1" dirty="0">
                <a:solidFill>
                  <a:srgbClr val="05066D"/>
                </a:solidFill>
                <a:latin typeface="SVN-Poppins SemiBold" panose="00000700000000000000" pitchFamily="2" charset="0"/>
                <a:cs typeface="SVN-Poppins SemiBold" panose="00000700000000000000" pitchFamily="2" charset="0"/>
              </a:rPr>
              <a:t>3. Hiện thực hóa nghiên cứu</a:t>
            </a:r>
            <a:endParaRPr lang="en-GB" sz="4400" dirty="0">
              <a:solidFill>
                <a:srgbClr val="05066D"/>
              </a:solidFill>
              <a:latin typeface="SVN-Poppins SemiBold" panose="00000700000000000000" pitchFamily="2" charset="0"/>
              <a:cs typeface="SVN-Poppins SemiBold" panose="00000700000000000000" pitchFamily="2" charset="0"/>
            </a:endParaRPr>
          </a:p>
        </p:txBody>
      </p:sp>
      <p:pic>
        <p:nvPicPr>
          <p:cNvPr id="10" name="Picture 9">
            <a:extLst>
              <a:ext uri="{FF2B5EF4-FFF2-40B4-BE49-F238E27FC236}">
                <a16:creationId xmlns:a16="http://schemas.microsoft.com/office/drawing/2014/main" id="{EF28D8F1-2E04-5615-9F9C-12075DDD42E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18" name="Straight Connector 17">
            <a:extLst>
              <a:ext uri="{FF2B5EF4-FFF2-40B4-BE49-F238E27FC236}">
                <a16:creationId xmlns:a16="http://schemas.microsoft.com/office/drawing/2014/main" id="{F5527A2E-164C-799F-B89D-889EB794AF8B}"/>
              </a:ext>
            </a:extLst>
          </p:cNvPr>
          <p:cNvCxnSpPr>
            <a:cxnSpLocks/>
          </p:cNvCxnSpPr>
          <p:nvPr/>
        </p:nvCxnSpPr>
        <p:spPr>
          <a:xfrm>
            <a:off x="8534400" y="876300"/>
            <a:ext cx="8077200"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company&#10;&#10;AI-generated content may be incorrect.">
            <a:extLst>
              <a:ext uri="{FF2B5EF4-FFF2-40B4-BE49-F238E27FC236}">
                <a16:creationId xmlns:a16="http://schemas.microsoft.com/office/drawing/2014/main" id="{6801D131-4B06-6FAB-600A-18124913E4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58200" y="1281070"/>
            <a:ext cx="9436031" cy="7840378"/>
          </a:xfrm>
          <a:prstGeom prst="rect">
            <a:avLst/>
          </a:prstGeom>
        </p:spPr>
      </p:pic>
      <p:sp>
        <p:nvSpPr>
          <p:cNvPr id="7" name="TextBox 6">
            <a:extLst>
              <a:ext uri="{FF2B5EF4-FFF2-40B4-BE49-F238E27FC236}">
                <a16:creationId xmlns:a16="http://schemas.microsoft.com/office/drawing/2014/main" id="{35C3D436-4685-F0DA-9A2A-5CA9A8B897AD}"/>
              </a:ext>
            </a:extLst>
          </p:cNvPr>
          <p:cNvSpPr txBox="1"/>
          <p:nvPr/>
        </p:nvSpPr>
        <p:spPr>
          <a:xfrm>
            <a:off x="723900" y="2272070"/>
            <a:ext cx="6148681" cy="4930517"/>
          </a:xfrm>
          <a:prstGeom prst="rect">
            <a:avLst/>
          </a:prstGeom>
        </p:spPr>
        <p:txBody>
          <a:bodyPr wrap="square" lIns="0" tIns="0" rIns="0" bIns="0" rtlCol="0" anchor="t">
            <a:spAutoFit/>
          </a:bodyPr>
          <a:lstStyle/>
          <a:p>
            <a:pPr algn="just">
              <a:lnSpc>
                <a:spcPct val="150000"/>
              </a:lnSpc>
              <a:spcAft>
                <a:spcPts val="1200"/>
              </a:spcAft>
            </a:pPr>
            <a:r>
              <a:rPr lang="en-US" sz="2400" dirty="0">
                <a:solidFill>
                  <a:srgbClr val="05066D"/>
                </a:solidFill>
                <a:latin typeface="SVN-Poppins Medium" panose="00000600000000000000" pitchFamily="2" charset="0"/>
                <a:ea typeface="Montserrat"/>
                <a:cs typeface="SVN-Poppins Medium" panose="00000600000000000000" pitchFamily="2" charset="0"/>
                <a:sym typeface="Montserrat"/>
              </a:rPr>
              <a:t>K</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iến</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trúc phân quyền rõ ràng, đảm bảo mỗi loại người dùng có quyền truy cập và chức năng phù hợp với vai trò của mình. Hệ thống phân chia thành 3 nhóm người dùng chính: </a:t>
            </a:r>
            <a:r>
              <a:rPr lang="vi-VN" sz="2400" u="sng" dirty="0" err="1">
                <a:solidFill>
                  <a:srgbClr val="05066D"/>
                </a:solidFill>
                <a:latin typeface="SVN-Poppins Medium" panose="00000600000000000000" pitchFamily="2" charset="0"/>
                <a:ea typeface="Montserrat"/>
                <a:cs typeface="SVN-Poppins Medium" panose="00000600000000000000" pitchFamily="2" charset="0"/>
                <a:sym typeface="Montserrat"/>
              </a:rPr>
              <a:t>Admin</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quản lý toàn hệ thống và cấu hình</a:t>
            </a:r>
            <a:r>
              <a:rPr lang="vi-VN" sz="2400" u="sng" dirty="0">
                <a:solidFill>
                  <a:srgbClr val="05066D"/>
                </a:solidFill>
                <a:latin typeface="SVN-Poppins Medium" panose="00000600000000000000" pitchFamily="2" charset="0"/>
                <a:ea typeface="Montserrat"/>
                <a:cs typeface="SVN-Poppins Medium" panose="00000600000000000000" pitchFamily="2" charset="0"/>
                <a:sym typeface="Montserrat"/>
              </a:rPr>
              <a:t>, Giảng viên </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điều hành môn học và đánh giá sinh viên, </a:t>
            </a:r>
            <a:r>
              <a:rPr lang="vi-VN" sz="2400" u="sng" dirty="0">
                <a:solidFill>
                  <a:srgbClr val="05066D"/>
                </a:solidFill>
                <a:latin typeface="SVN-Poppins Medium" panose="00000600000000000000" pitchFamily="2" charset="0"/>
                <a:ea typeface="Montserrat"/>
                <a:cs typeface="SVN-Poppins Medium" panose="00000600000000000000" pitchFamily="2" charset="0"/>
                <a:sym typeface="Montserrat"/>
              </a:rPr>
              <a:t>Sinh viên</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thực hiện dự án và tương tác với nhóm.</a:t>
            </a:r>
            <a:endParaRPr lang="en-US" sz="2400" dirty="0">
              <a:solidFill>
                <a:srgbClr val="05066D"/>
              </a:solidFill>
              <a:latin typeface="SVN-Poppins Medium" panose="00000600000000000000" pitchFamily="2" charset="0"/>
              <a:ea typeface="Montserrat"/>
              <a:cs typeface="SVN-Poppins Medium" panose="00000600000000000000" pitchFamily="2" charset="0"/>
              <a:sym typeface="Montserrat"/>
            </a:endParaRPr>
          </a:p>
        </p:txBody>
      </p:sp>
      <p:sp>
        <p:nvSpPr>
          <p:cNvPr id="9" name="TextBox 8">
            <a:extLst>
              <a:ext uri="{FF2B5EF4-FFF2-40B4-BE49-F238E27FC236}">
                <a16:creationId xmlns:a16="http://schemas.microsoft.com/office/drawing/2014/main" id="{C423E59E-ECC7-93AF-0424-3C0C2C1DF9F1}"/>
              </a:ext>
            </a:extLst>
          </p:cNvPr>
          <p:cNvSpPr txBox="1"/>
          <p:nvPr/>
        </p:nvSpPr>
        <p:spPr>
          <a:xfrm>
            <a:off x="558800" y="1281070"/>
            <a:ext cx="3842719" cy="523220"/>
          </a:xfrm>
          <a:prstGeom prst="rect">
            <a:avLst/>
          </a:prstGeom>
          <a:noFill/>
        </p:spPr>
        <p:txBody>
          <a:bodyPr wrap="none" rtlCol="0">
            <a:spAutoFit/>
          </a:bodyPr>
          <a:lstStyle/>
          <a:p>
            <a:r>
              <a:rPr lang="en-US" sz="2800" dirty="0">
                <a:solidFill>
                  <a:srgbClr val="05066D"/>
                </a:solidFill>
                <a:latin typeface="SVN-Poppins SemiBold" panose="00000700000000000000" pitchFamily="2" charset="0"/>
                <a:cs typeface="SVN-Poppins SemiBold" panose="00000700000000000000" pitchFamily="2" charset="0"/>
              </a:rPr>
              <a:t>Kiến trúc chức năng</a:t>
            </a:r>
            <a:endParaRPr lang="en-GB" sz="2800" dirty="0">
              <a:solidFill>
                <a:srgbClr val="05066D"/>
              </a:solidFill>
              <a:latin typeface="SVN-Poppins SemiBold" panose="00000700000000000000" pitchFamily="2" charset="0"/>
              <a:cs typeface="SVN-Poppins SemiBold" panose="00000700000000000000" pitchFamily="2" charset="0"/>
            </a:endParaRPr>
          </a:p>
        </p:txBody>
      </p:sp>
      <p:grpSp>
        <p:nvGrpSpPr>
          <p:cNvPr id="11" name="Group 10">
            <a:extLst>
              <a:ext uri="{FF2B5EF4-FFF2-40B4-BE49-F238E27FC236}">
                <a16:creationId xmlns:a16="http://schemas.microsoft.com/office/drawing/2014/main" id="{A2929364-111A-7ADF-0548-487CC8AF6671}"/>
              </a:ext>
            </a:extLst>
          </p:cNvPr>
          <p:cNvGrpSpPr/>
          <p:nvPr/>
        </p:nvGrpSpPr>
        <p:grpSpPr>
          <a:xfrm>
            <a:off x="558800" y="9589228"/>
            <a:ext cx="17335431" cy="527711"/>
            <a:chOff x="558800" y="9563100"/>
            <a:chExt cx="17335431" cy="527711"/>
          </a:xfrm>
        </p:grpSpPr>
        <p:sp>
          <p:nvSpPr>
            <p:cNvPr id="12" name="TextBox 11">
              <a:extLst>
                <a:ext uri="{FF2B5EF4-FFF2-40B4-BE49-F238E27FC236}">
                  <a16:creationId xmlns:a16="http://schemas.microsoft.com/office/drawing/2014/main" id="{7DC71E84-636F-F5DB-CAAF-491C7F2023CD}"/>
                </a:ext>
              </a:extLst>
            </p:cNvPr>
            <p:cNvSpPr txBox="1"/>
            <p:nvPr/>
          </p:nvSpPr>
          <p:spPr>
            <a:xfrm>
              <a:off x="558800" y="9714453"/>
              <a:ext cx="12344400" cy="338554"/>
            </a:xfrm>
            <a:prstGeom prst="rect">
              <a:avLst/>
            </a:prstGeom>
            <a:noFill/>
          </p:spPr>
          <p:txBody>
            <a:bodyPr wrap="square">
              <a:spAutoFit/>
            </a:bodyPr>
            <a:lstStyle/>
            <a:p>
              <a:r>
                <a:rPr lang="en-GB" sz="1600" dirty="0">
                  <a:solidFill>
                    <a:srgbClr val="05066D"/>
                  </a:solidFill>
                  <a:latin typeface="SVN-Poppins SemiBold" panose="00000700000000000000" pitchFamily="2" charset="0"/>
                  <a:cs typeface="SVN-Poppins SemiBold" panose="00000700000000000000" pitchFamily="2" charset="0"/>
                </a:rPr>
                <a:t>XÂY DỰNG HỆ THỐNG THEO DÕI DỰ ÁN PHẦN MỀM LÀM VIỆC NHÓM CỦA SINH VIÊN QUA GITHUB ACTION</a:t>
              </a:r>
            </a:p>
          </p:txBody>
        </p:sp>
        <p:cxnSp>
          <p:nvCxnSpPr>
            <p:cNvPr id="13" name="Straight Connector 12">
              <a:extLst>
                <a:ext uri="{FF2B5EF4-FFF2-40B4-BE49-F238E27FC236}">
                  <a16:creationId xmlns:a16="http://schemas.microsoft.com/office/drawing/2014/main" id="{AB1CE546-5AAD-74E0-8845-D7D7FF6CBBBB}"/>
                </a:ext>
              </a:extLst>
            </p:cNvPr>
            <p:cNvCxnSpPr>
              <a:cxnSpLocks/>
            </p:cNvCxnSpPr>
            <p:nvPr/>
          </p:nvCxnSpPr>
          <p:spPr>
            <a:xfrm>
              <a:off x="686686" y="9563100"/>
              <a:ext cx="16991714"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81553B3-C8FF-8313-EBD0-863744935C23}"/>
                </a:ext>
              </a:extLst>
            </p:cNvPr>
            <p:cNvSpPr txBox="1"/>
            <p:nvPr/>
          </p:nvSpPr>
          <p:spPr>
            <a:xfrm>
              <a:off x="17322799" y="9721480"/>
              <a:ext cx="571432" cy="369331"/>
            </a:xfrm>
            <a:prstGeom prst="rect">
              <a:avLst/>
            </a:prstGeom>
            <a:noFill/>
          </p:spPr>
          <p:txBody>
            <a:bodyPr wrap="square">
              <a:spAutoFit/>
            </a:bodyPr>
            <a:lstStyle/>
            <a:p>
              <a:r>
                <a:rPr lang="en-GB" sz="1800" dirty="0">
                  <a:solidFill>
                    <a:srgbClr val="05066D"/>
                  </a:solidFill>
                  <a:latin typeface="SVN-Poppins SemiBold" panose="00000700000000000000" pitchFamily="2" charset="0"/>
                  <a:cs typeface="SVN-Poppins SemiBold" panose="00000700000000000000" pitchFamily="2" charset="0"/>
                </a:rPr>
                <a:t>18</a:t>
              </a:r>
            </a:p>
          </p:txBody>
        </p:sp>
      </p:grpSp>
    </p:spTree>
    <p:extLst>
      <p:ext uri="{BB962C8B-B14F-4D97-AF65-F5344CB8AC3E}">
        <p14:creationId xmlns:p14="http://schemas.microsoft.com/office/powerpoint/2010/main" val="2235978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EEFD"/>
        </a:solidFill>
        <a:effectLst/>
      </p:bgPr>
    </p:bg>
    <p:spTree>
      <p:nvGrpSpPr>
        <p:cNvPr id="1" name="">
          <a:extLst>
            <a:ext uri="{FF2B5EF4-FFF2-40B4-BE49-F238E27FC236}">
              <a16:creationId xmlns:a16="http://schemas.microsoft.com/office/drawing/2014/main" id="{71A372A6-5095-CB31-50BA-EEE3AA78A5F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F8BE13-FC8E-8C80-0632-C3F04D8A9070}"/>
              </a:ext>
            </a:extLst>
          </p:cNvPr>
          <p:cNvSpPr/>
          <p:nvPr/>
        </p:nvSpPr>
        <p:spPr>
          <a:xfrm flipH="1">
            <a:off x="-1536351" y="-5829300"/>
            <a:ext cx="11703112" cy="12377222"/>
          </a:xfrm>
          <a:custGeom>
            <a:avLst/>
            <a:gdLst/>
            <a:ahLst/>
            <a:cxnLst/>
            <a:rect l="l" t="t" r="r" b="b"/>
            <a:pathLst>
              <a:path w="13398375" h="12377222">
                <a:moveTo>
                  <a:pt x="0" y="0"/>
                </a:moveTo>
                <a:lnTo>
                  <a:pt x="13398376" y="0"/>
                </a:lnTo>
                <a:lnTo>
                  <a:pt x="13398376" y="12377222"/>
                </a:lnTo>
                <a:lnTo>
                  <a:pt x="0" y="12377222"/>
                </a:lnTo>
                <a:lnTo>
                  <a:pt x="0" y="0"/>
                </a:lnTo>
                <a:close/>
              </a:path>
            </a:pathLst>
          </a:custGeom>
          <a:blipFill dpi="0" rotWithShape="1">
            <a:blip r:embed="rId3">
              <a:alphaModFix amt="10000"/>
              <a:extLst>
                <a:ext uri="{96DAC541-7B7A-43D3-8B79-37D633B846F1}">
                  <asvg:svgBlip xmlns:asvg="http://schemas.microsoft.com/office/drawing/2016/SVG/main" r:embed="rId4"/>
                </a:ext>
              </a:extLst>
            </a:blip>
            <a:srcRect/>
            <a:stretch>
              <a:fillRect t="-6179" r="-211836"/>
            </a:stretch>
          </a:blipFill>
        </p:spPr>
        <p:txBody>
          <a:bodyPr/>
          <a:lstStyle/>
          <a:p>
            <a:endParaRPr lang="en-GB" dirty="0"/>
          </a:p>
        </p:txBody>
      </p:sp>
      <p:sp>
        <p:nvSpPr>
          <p:cNvPr id="6" name="Rectangle 5">
            <a:extLst>
              <a:ext uri="{FF2B5EF4-FFF2-40B4-BE49-F238E27FC236}">
                <a16:creationId xmlns:a16="http://schemas.microsoft.com/office/drawing/2014/main" id="{CAC77CB4-A3F0-C792-13AA-4D1F1CC2FF9B}"/>
              </a:ext>
            </a:extLst>
          </p:cNvPr>
          <p:cNvSpPr/>
          <p:nvPr/>
        </p:nvSpPr>
        <p:spPr>
          <a:xfrm>
            <a:off x="0" y="999034"/>
            <a:ext cx="1447800" cy="182066"/>
          </a:xfrm>
          <a:prstGeom prst="rect">
            <a:avLst/>
          </a:prstGeom>
          <a:solidFill>
            <a:srgbClr val="759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16">
            <a:extLst>
              <a:ext uri="{FF2B5EF4-FFF2-40B4-BE49-F238E27FC236}">
                <a16:creationId xmlns:a16="http://schemas.microsoft.com/office/drawing/2014/main" id="{FA40E6D5-82DC-4751-BDD7-FBDBAA67B6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58600" y="3314700"/>
            <a:ext cx="8541113" cy="9055521"/>
          </a:xfrm>
          <a:prstGeom prst="rect">
            <a:avLst/>
          </a:prstGeom>
        </p:spPr>
      </p:pic>
      <p:sp>
        <p:nvSpPr>
          <p:cNvPr id="3" name="TextBox 2">
            <a:extLst>
              <a:ext uri="{FF2B5EF4-FFF2-40B4-BE49-F238E27FC236}">
                <a16:creationId xmlns:a16="http://schemas.microsoft.com/office/drawing/2014/main" id="{EC480A87-7850-37FC-CB6D-A9000E4802C4}"/>
              </a:ext>
            </a:extLst>
          </p:cNvPr>
          <p:cNvSpPr txBox="1"/>
          <p:nvPr/>
        </p:nvSpPr>
        <p:spPr>
          <a:xfrm>
            <a:off x="533400" y="495300"/>
            <a:ext cx="8145178" cy="769441"/>
          </a:xfrm>
          <a:prstGeom prst="rect">
            <a:avLst/>
          </a:prstGeom>
          <a:noFill/>
        </p:spPr>
        <p:txBody>
          <a:bodyPr wrap="none" rtlCol="0">
            <a:spAutoFit/>
          </a:bodyPr>
          <a:lstStyle/>
          <a:p>
            <a:r>
              <a:rPr lang="en-US" sz="4400" b="1" dirty="0">
                <a:solidFill>
                  <a:srgbClr val="05066D"/>
                </a:solidFill>
                <a:latin typeface="SVN-Poppins SemiBold" panose="00000700000000000000" pitchFamily="2" charset="0"/>
                <a:cs typeface="SVN-Poppins SemiBold" panose="00000700000000000000" pitchFamily="2" charset="0"/>
              </a:rPr>
              <a:t>3. Hiện thực hóa nghiên cứu</a:t>
            </a:r>
            <a:endParaRPr lang="en-GB" sz="4400" dirty="0">
              <a:solidFill>
                <a:srgbClr val="05066D"/>
              </a:solidFill>
              <a:latin typeface="SVN-Poppins SemiBold" panose="00000700000000000000" pitchFamily="2" charset="0"/>
              <a:cs typeface="SVN-Poppins SemiBold" panose="00000700000000000000" pitchFamily="2" charset="0"/>
            </a:endParaRPr>
          </a:p>
        </p:txBody>
      </p:sp>
      <p:pic>
        <p:nvPicPr>
          <p:cNvPr id="10" name="Picture 9">
            <a:extLst>
              <a:ext uri="{FF2B5EF4-FFF2-40B4-BE49-F238E27FC236}">
                <a16:creationId xmlns:a16="http://schemas.microsoft.com/office/drawing/2014/main" id="{8699CACC-1927-871C-B588-4597B6F7054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18" name="Straight Connector 17">
            <a:extLst>
              <a:ext uri="{FF2B5EF4-FFF2-40B4-BE49-F238E27FC236}">
                <a16:creationId xmlns:a16="http://schemas.microsoft.com/office/drawing/2014/main" id="{0E52F1C6-381E-5C33-BCEC-501D90736CBF}"/>
              </a:ext>
            </a:extLst>
          </p:cNvPr>
          <p:cNvCxnSpPr>
            <a:cxnSpLocks/>
          </p:cNvCxnSpPr>
          <p:nvPr/>
        </p:nvCxnSpPr>
        <p:spPr>
          <a:xfrm>
            <a:off x="8534400" y="876300"/>
            <a:ext cx="8077200"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EECC507-EF7B-1725-352D-79F15CC5C9D6}"/>
              </a:ext>
            </a:extLst>
          </p:cNvPr>
          <p:cNvGrpSpPr/>
          <p:nvPr/>
        </p:nvGrpSpPr>
        <p:grpSpPr>
          <a:xfrm>
            <a:off x="558800" y="9563100"/>
            <a:ext cx="17335431" cy="527711"/>
            <a:chOff x="558800" y="9563100"/>
            <a:chExt cx="17335431" cy="527711"/>
          </a:xfrm>
        </p:grpSpPr>
        <p:sp>
          <p:nvSpPr>
            <p:cNvPr id="8" name="TextBox 7">
              <a:extLst>
                <a:ext uri="{FF2B5EF4-FFF2-40B4-BE49-F238E27FC236}">
                  <a16:creationId xmlns:a16="http://schemas.microsoft.com/office/drawing/2014/main" id="{547527A4-885B-CB88-3897-6D0B317383E2}"/>
                </a:ext>
              </a:extLst>
            </p:cNvPr>
            <p:cNvSpPr txBox="1"/>
            <p:nvPr/>
          </p:nvSpPr>
          <p:spPr>
            <a:xfrm>
              <a:off x="558800" y="9714453"/>
              <a:ext cx="12344400" cy="338554"/>
            </a:xfrm>
            <a:prstGeom prst="rect">
              <a:avLst/>
            </a:prstGeom>
            <a:noFill/>
          </p:spPr>
          <p:txBody>
            <a:bodyPr wrap="square">
              <a:spAutoFit/>
            </a:bodyPr>
            <a:lstStyle/>
            <a:p>
              <a:r>
                <a:rPr lang="en-GB" sz="1600" dirty="0">
                  <a:solidFill>
                    <a:srgbClr val="05066D"/>
                  </a:solidFill>
                  <a:latin typeface="SVN-Poppins SemiBold" panose="00000700000000000000" pitchFamily="2" charset="0"/>
                  <a:cs typeface="SVN-Poppins SemiBold" panose="00000700000000000000" pitchFamily="2" charset="0"/>
                </a:rPr>
                <a:t>XÂY DỰNG HỆ THỐNG THEO DÕI DỰ ÁN PHẦN MỀM LÀM VIỆC NHÓM CỦA SINH VIÊN QUA GITHUB ACTION</a:t>
              </a:r>
            </a:p>
          </p:txBody>
        </p:sp>
        <p:cxnSp>
          <p:nvCxnSpPr>
            <p:cNvPr id="15" name="Straight Connector 14">
              <a:extLst>
                <a:ext uri="{FF2B5EF4-FFF2-40B4-BE49-F238E27FC236}">
                  <a16:creationId xmlns:a16="http://schemas.microsoft.com/office/drawing/2014/main" id="{30756F6D-82A0-982C-0C6A-7976C15354A0}"/>
                </a:ext>
              </a:extLst>
            </p:cNvPr>
            <p:cNvCxnSpPr>
              <a:cxnSpLocks/>
            </p:cNvCxnSpPr>
            <p:nvPr/>
          </p:nvCxnSpPr>
          <p:spPr>
            <a:xfrm>
              <a:off x="686686" y="9563100"/>
              <a:ext cx="16991714"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4EF1B38-97C9-A187-BC32-A37667AE71B9}"/>
                </a:ext>
              </a:extLst>
            </p:cNvPr>
            <p:cNvSpPr txBox="1"/>
            <p:nvPr/>
          </p:nvSpPr>
          <p:spPr>
            <a:xfrm>
              <a:off x="17322799" y="9721480"/>
              <a:ext cx="571432" cy="369331"/>
            </a:xfrm>
            <a:prstGeom prst="rect">
              <a:avLst/>
            </a:prstGeom>
            <a:noFill/>
          </p:spPr>
          <p:txBody>
            <a:bodyPr wrap="square">
              <a:spAutoFit/>
            </a:bodyPr>
            <a:lstStyle/>
            <a:p>
              <a:r>
                <a:rPr lang="en-GB" sz="1800" dirty="0">
                  <a:solidFill>
                    <a:srgbClr val="05066D"/>
                  </a:solidFill>
                  <a:latin typeface="SVN-Poppins SemiBold" panose="00000700000000000000" pitchFamily="2" charset="0"/>
                  <a:cs typeface="SVN-Poppins SemiBold" panose="00000700000000000000" pitchFamily="2" charset="0"/>
                </a:rPr>
                <a:t>19</a:t>
              </a:r>
            </a:p>
          </p:txBody>
        </p:sp>
      </p:grpSp>
      <p:pic>
        <p:nvPicPr>
          <p:cNvPr id="21" name="Picture 20">
            <a:extLst>
              <a:ext uri="{FF2B5EF4-FFF2-40B4-BE49-F238E27FC236}">
                <a16:creationId xmlns:a16="http://schemas.microsoft.com/office/drawing/2014/main" id="{5DC709EA-CAE0-58C9-3C64-5AD8A49BA7C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66328" y="3837520"/>
            <a:ext cx="12555343" cy="3766603"/>
          </a:xfrm>
          <a:prstGeom prst="rect">
            <a:avLst/>
          </a:prstGeom>
        </p:spPr>
      </p:pic>
      <p:sp>
        <p:nvSpPr>
          <p:cNvPr id="19" name="TextBox 18">
            <a:extLst>
              <a:ext uri="{FF2B5EF4-FFF2-40B4-BE49-F238E27FC236}">
                <a16:creationId xmlns:a16="http://schemas.microsoft.com/office/drawing/2014/main" id="{49B8F427-79D5-6A31-F6AD-6E191C350F88}"/>
              </a:ext>
            </a:extLst>
          </p:cNvPr>
          <p:cNvSpPr txBox="1"/>
          <p:nvPr/>
        </p:nvSpPr>
        <p:spPr>
          <a:xfrm>
            <a:off x="558800" y="1281070"/>
            <a:ext cx="2507418" cy="523220"/>
          </a:xfrm>
          <a:prstGeom prst="rect">
            <a:avLst/>
          </a:prstGeom>
          <a:noFill/>
        </p:spPr>
        <p:txBody>
          <a:bodyPr wrap="none" rtlCol="0">
            <a:spAutoFit/>
          </a:bodyPr>
          <a:lstStyle/>
          <a:p>
            <a:r>
              <a:rPr lang="en-US" sz="2800" dirty="0">
                <a:solidFill>
                  <a:srgbClr val="05066D"/>
                </a:solidFill>
                <a:latin typeface="SVN-Poppins SemiBold" panose="00000700000000000000" pitchFamily="2" charset="0"/>
                <a:cs typeface="SVN-Poppins SemiBold" panose="00000700000000000000" pitchFamily="2" charset="0"/>
              </a:rPr>
              <a:t>Cơ sở dữ liệu</a:t>
            </a:r>
            <a:endParaRPr lang="en-GB" sz="2800" dirty="0">
              <a:solidFill>
                <a:srgbClr val="05066D"/>
              </a:solidFill>
              <a:latin typeface="SVN-Poppins SemiBold" panose="00000700000000000000" pitchFamily="2" charset="0"/>
              <a:cs typeface="SVN-Poppins SemiBold" panose="00000700000000000000" pitchFamily="2" charset="0"/>
            </a:endParaRPr>
          </a:p>
        </p:txBody>
      </p:sp>
      <p:sp>
        <p:nvSpPr>
          <p:cNvPr id="20" name="TextBox 19">
            <a:extLst>
              <a:ext uri="{FF2B5EF4-FFF2-40B4-BE49-F238E27FC236}">
                <a16:creationId xmlns:a16="http://schemas.microsoft.com/office/drawing/2014/main" id="{EC020BF3-DCC3-4F1D-51A4-2A9AB3F7B7D4}"/>
              </a:ext>
            </a:extLst>
          </p:cNvPr>
          <p:cNvSpPr txBox="1"/>
          <p:nvPr/>
        </p:nvSpPr>
        <p:spPr>
          <a:xfrm>
            <a:off x="686686" y="1714500"/>
            <a:ext cx="6148681" cy="498534"/>
          </a:xfrm>
          <a:prstGeom prst="rect">
            <a:avLst/>
          </a:prstGeom>
        </p:spPr>
        <p:txBody>
          <a:bodyPr wrap="square" lIns="0" tIns="0" rIns="0" bIns="0" rtlCol="0" anchor="t">
            <a:spAutoFit/>
          </a:bodyPr>
          <a:lstStyle/>
          <a:p>
            <a:pPr algn="just">
              <a:lnSpc>
                <a:spcPct val="150000"/>
              </a:lnSpc>
              <a:spcAft>
                <a:spcPts val="1200"/>
              </a:spcAft>
            </a:pPr>
            <a:r>
              <a:rPr lang="en-US" sz="2400" dirty="0">
                <a:solidFill>
                  <a:srgbClr val="05066D"/>
                </a:solidFill>
                <a:latin typeface="SVN-Poppins Medium" panose="00000600000000000000" pitchFamily="2" charset="0"/>
                <a:ea typeface="Montserrat"/>
                <a:cs typeface="SVN-Poppins Medium" panose="00000600000000000000" pitchFamily="2" charset="0"/>
                <a:sym typeface="Montserrat"/>
              </a:rPr>
              <a:t>Cơ sở dữ liệu đầy đủ bao bồm 23 bảng:</a:t>
            </a:r>
          </a:p>
        </p:txBody>
      </p:sp>
    </p:spTree>
    <p:extLst>
      <p:ext uri="{BB962C8B-B14F-4D97-AF65-F5344CB8AC3E}">
        <p14:creationId xmlns:p14="http://schemas.microsoft.com/office/powerpoint/2010/main" val="963233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6EEFD"/>
        </a:solidFill>
        <a:effectLst/>
      </p:bgPr>
    </p:bg>
    <p:spTree>
      <p:nvGrpSpPr>
        <p:cNvPr id="1" name="">
          <a:extLst>
            <a:ext uri="{FF2B5EF4-FFF2-40B4-BE49-F238E27FC236}">
              <a16:creationId xmlns:a16="http://schemas.microsoft.com/office/drawing/2014/main" id="{16538FBB-519F-963B-BE28-92E3C9DAAE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E2FF6CF-0C8A-EE12-F1D8-F1D54486830B}"/>
              </a:ext>
            </a:extLst>
          </p:cNvPr>
          <p:cNvSpPr/>
          <p:nvPr/>
        </p:nvSpPr>
        <p:spPr>
          <a:xfrm flipH="1">
            <a:off x="-3002763" y="-8496300"/>
            <a:ext cx="11703112" cy="12377222"/>
          </a:xfrm>
          <a:custGeom>
            <a:avLst/>
            <a:gdLst/>
            <a:ahLst/>
            <a:cxnLst/>
            <a:rect l="l" t="t" r="r" b="b"/>
            <a:pathLst>
              <a:path w="13398375" h="12377222">
                <a:moveTo>
                  <a:pt x="0" y="0"/>
                </a:moveTo>
                <a:lnTo>
                  <a:pt x="13398376" y="0"/>
                </a:lnTo>
                <a:lnTo>
                  <a:pt x="13398376" y="12377222"/>
                </a:lnTo>
                <a:lnTo>
                  <a:pt x="0" y="12377222"/>
                </a:lnTo>
                <a:lnTo>
                  <a:pt x="0" y="0"/>
                </a:lnTo>
                <a:close/>
              </a:path>
            </a:pathLst>
          </a:custGeom>
          <a:blipFill dpi="0" rotWithShape="1">
            <a:blip r:embed="rId3">
              <a:alphaModFix amt="10000"/>
              <a:extLst>
                <a:ext uri="{96DAC541-7B7A-43D3-8B79-37D633B846F1}">
                  <asvg:svgBlip xmlns:asvg="http://schemas.microsoft.com/office/drawing/2016/SVG/main" r:embed="rId4"/>
                </a:ext>
              </a:extLst>
            </a:blip>
            <a:srcRect/>
            <a:stretch>
              <a:fillRect t="-6179" r="-211836"/>
            </a:stretch>
          </a:blipFill>
        </p:spPr>
        <p:txBody>
          <a:bodyPr/>
          <a:lstStyle/>
          <a:p>
            <a:endParaRPr lang="en-GB" dirty="0"/>
          </a:p>
        </p:txBody>
      </p:sp>
      <p:sp>
        <p:nvSpPr>
          <p:cNvPr id="6" name="Rectangle 5">
            <a:extLst>
              <a:ext uri="{FF2B5EF4-FFF2-40B4-BE49-F238E27FC236}">
                <a16:creationId xmlns:a16="http://schemas.microsoft.com/office/drawing/2014/main" id="{E4586D54-36AD-E0B2-2C03-946D37AFB94E}"/>
              </a:ext>
            </a:extLst>
          </p:cNvPr>
          <p:cNvSpPr/>
          <p:nvPr/>
        </p:nvSpPr>
        <p:spPr>
          <a:xfrm>
            <a:off x="0" y="999034"/>
            <a:ext cx="1447800" cy="182066"/>
          </a:xfrm>
          <a:prstGeom prst="rect">
            <a:avLst/>
          </a:prstGeom>
          <a:solidFill>
            <a:srgbClr val="759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14AD6877-D610-E30F-6C4C-0143E15FFF52}"/>
              </a:ext>
            </a:extLst>
          </p:cNvPr>
          <p:cNvSpPr txBox="1"/>
          <p:nvPr/>
        </p:nvSpPr>
        <p:spPr>
          <a:xfrm>
            <a:off x="533400" y="495300"/>
            <a:ext cx="8145178" cy="769441"/>
          </a:xfrm>
          <a:prstGeom prst="rect">
            <a:avLst/>
          </a:prstGeom>
          <a:noFill/>
        </p:spPr>
        <p:txBody>
          <a:bodyPr wrap="none" rtlCol="0">
            <a:spAutoFit/>
          </a:bodyPr>
          <a:lstStyle/>
          <a:p>
            <a:r>
              <a:rPr lang="en-US" sz="4400" b="1" dirty="0">
                <a:solidFill>
                  <a:srgbClr val="05066D"/>
                </a:solidFill>
                <a:latin typeface="SVN-Poppins SemiBold" panose="00000700000000000000" pitchFamily="2" charset="0"/>
                <a:cs typeface="SVN-Poppins SemiBold" panose="00000700000000000000" pitchFamily="2" charset="0"/>
              </a:rPr>
              <a:t>3. Hiện thực hóa nghiên cứu</a:t>
            </a:r>
            <a:endParaRPr lang="en-GB" sz="4400" dirty="0">
              <a:solidFill>
                <a:srgbClr val="05066D"/>
              </a:solidFill>
              <a:latin typeface="SVN-Poppins SemiBold" panose="00000700000000000000" pitchFamily="2" charset="0"/>
              <a:cs typeface="SVN-Poppins SemiBold" panose="00000700000000000000" pitchFamily="2" charset="0"/>
            </a:endParaRPr>
          </a:p>
        </p:txBody>
      </p:sp>
      <p:pic>
        <p:nvPicPr>
          <p:cNvPr id="10" name="Picture 9">
            <a:extLst>
              <a:ext uri="{FF2B5EF4-FFF2-40B4-BE49-F238E27FC236}">
                <a16:creationId xmlns:a16="http://schemas.microsoft.com/office/drawing/2014/main" id="{19BA4E63-D9F6-D9AB-7E25-4EFB53D0518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18" name="Straight Connector 17">
            <a:extLst>
              <a:ext uri="{FF2B5EF4-FFF2-40B4-BE49-F238E27FC236}">
                <a16:creationId xmlns:a16="http://schemas.microsoft.com/office/drawing/2014/main" id="{BB718409-7A42-C190-20AF-5DB54BE1CE2C}"/>
              </a:ext>
            </a:extLst>
          </p:cNvPr>
          <p:cNvCxnSpPr>
            <a:cxnSpLocks/>
          </p:cNvCxnSpPr>
          <p:nvPr/>
        </p:nvCxnSpPr>
        <p:spPr>
          <a:xfrm>
            <a:off x="8534400" y="876300"/>
            <a:ext cx="8077200"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106B830-B8A5-1ACD-5687-F42D35BF924C}"/>
              </a:ext>
            </a:extLst>
          </p:cNvPr>
          <p:cNvSpPr txBox="1"/>
          <p:nvPr/>
        </p:nvSpPr>
        <p:spPr>
          <a:xfrm>
            <a:off x="17449800" y="9715500"/>
            <a:ext cx="571432" cy="369331"/>
          </a:xfrm>
          <a:prstGeom prst="rect">
            <a:avLst/>
          </a:prstGeom>
          <a:noFill/>
        </p:spPr>
        <p:txBody>
          <a:bodyPr wrap="square">
            <a:spAutoFit/>
          </a:bodyPr>
          <a:lstStyle/>
          <a:p>
            <a:r>
              <a:rPr lang="en-US" dirty="0">
                <a:solidFill>
                  <a:srgbClr val="05066D"/>
                </a:solidFill>
                <a:latin typeface="SVN-Poppins SemiBold" panose="00000700000000000000" pitchFamily="2" charset="0"/>
                <a:cs typeface="SVN-Poppins SemiBold" panose="00000700000000000000" pitchFamily="2" charset="0"/>
              </a:rPr>
              <a:t>2</a:t>
            </a:r>
            <a:r>
              <a:rPr lang="en-GB" dirty="0">
                <a:solidFill>
                  <a:srgbClr val="05066D"/>
                </a:solidFill>
                <a:latin typeface="SVN-Poppins SemiBold" panose="00000700000000000000" pitchFamily="2" charset="0"/>
                <a:cs typeface="SVN-Poppins SemiBold" panose="00000700000000000000" pitchFamily="2" charset="0"/>
              </a:rPr>
              <a:t>0</a:t>
            </a:r>
            <a:endParaRPr lang="en-GB" sz="1800" dirty="0">
              <a:solidFill>
                <a:srgbClr val="05066D"/>
              </a:solidFill>
              <a:latin typeface="SVN-Poppins SemiBold" panose="00000700000000000000" pitchFamily="2" charset="0"/>
              <a:cs typeface="SVN-Poppins SemiBold" panose="00000700000000000000" pitchFamily="2" charset="0"/>
            </a:endParaRPr>
          </a:p>
        </p:txBody>
      </p:sp>
      <p:pic>
        <p:nvPicPr>
          <p:cNvPr id="15" name="Picture 14" descr="A screenshot of a computer&#10;&#10;AI-generated content may be incorrect.">
            <a:extLst>
              <a:ext uri="{FF2B5EF4-FFF2-40B4-BE49-F238E27FC236}">
                <a16:creationId xmlns:a16="http://schemas.microsoft.com/office/drawing/2014/main" id="{361D99F7-32FC-0A12-34DA-42D5F8BDBB4E}"/>
              </a:ext>
            </a:extLst>
          </p:cNvPr>
          <p:cNvPicPr>
            <a:picLocks noChangeAspect="1"/>
          </p:cNvPicPr>
          <p:nvPr/>
        </p:nvPicPr>
        <p:blipFill>
          <a:blip r:embed="rId6">
            <a:extLst>
              <a:ext uri="{28A0092B-C50C-407E-A947-70E740481C1C}">
                <a14:useLocalDpi xmlns:a14="http://schemas.microsoft.com/office/drawing/2010/main" val="0"/>
              </a:ext>
            </a:extLst>
          </a:blip>
          <a:srcRect t="2275" b="50000"/>
          <a:stretch>
            <a:fillRect/>
          </a:stretch>
        </p:blipFill>
        <p:spPr>
          <a:xfrm>
            <a:off x="3124200" y="2215557"/>
            <a:ext cx="12039599" cy="8071443"/>
          </a:xfrm>
          <a:prstGeom prst="rect">
            <a:avLst/>
          </a:prstGeom>
        </p:spPr>
      </p:pic>
      <p:sp>
        <p:nvSpPr>
          <p:cNvPr id="20" name="TextBox 19">
            <a:extLst>
              <a:ext uri="{FF2B5EF4-FFF2-40B4-BE49-F238E27FC236}">
                <a16:creationId xmlns:a16="http://schemas.microsoft.com/office/drawing/2014/main" id="{F99BA4D9-2BC0-7442-BDDF-208376FD4E96}"/>
              </a:ext>
            </a:extLst>
          </p:cNvPr>
          <p:cNvSpPr txBox="1"/>
          <p:nvPr/>
        </p:nvSpPr>
        <p:spPr>
          <a:xfrm>
            <a:off x="558800" y="1281070"/>
            <a:ext cx="2507418" cy="523220"/>
          </a:xfrm>
          <a:prstGeom prst="rect">
            <a:avLst/>
          </a:prstGeom>
          <a:noFill/>
        </p:spPr>
        <p:txBody>
          <a:bodyPr wrap="none" rtlCol="0">
            <a:spAutoFit/>
          </a:bodyPr>
          <a:lstStyle/>
          <a:p>
            <a:r>
              <a:rPr lang="en-US" sz="2800" dirty="0">
                <a:solidFill>
                  <a:srgbClr val="05066D"/>
                </a:solidFill>
                <a:latin typeface="SVN-Poppins SemiBold" panose="00000700000000000000" pitchFamily="2" charset="0"/>
                <a:cs typeface="SVN-Poppins SemiBold" panose="00000700000000000000" pitchFamily="2" charset="0"/>
              </a:rPr>
              <a:t>Cơ sở dữ liệu</a:t>
            </a:r>
            <a:endParaRPr lang="en-GB" sz="2800" dirty="0">
              <a:solidFill>
                <a:srgbClr val="05066D"/>
              </a:solidFill>
              <a:latin typeface="SVN-Poppins SemiBold" panose="00000700000000000000" pitchFamily="2" charset="0"/>
              <a:cs typeface="SVN-Poppins SemiBold" panose="00000700000000000000" pitchFamily="2" charset="0"/>
            </a:endParaRPr>
          </a:p>
        </p:txBody>
      </p:sp>
      <p:sp>
        <p:nvSpPr>
          <p:cNvPr id="23" name="TextBox 22">
            <a:extLst>
              <a:ext uri="{FF2B5EF4-FFF2-40B4-BE49-F238E27FC236}">
                <a16:creationId xmlns:a16="http://schemas.microsoft.com/office/drawing/2014/main" id="{16A3C911-63B1-AEE8-7F81-E0CEF5993A97}"/>
              </a:ext>
            </a:extLst>
          </p:cNvPr>
          <p:cNvSpPr txBox="1"/>
          <p:nvPr/>
        </p:nvSpPr>
        <p:spPr>
          <a:xfrm>
            <a:off x="686686" y="1714500"/>
            <a:ext cx="6148681" cy="498534"/>
          </a:xfrm>
          <a:prstGeom prst="rect">
            <a:avLst/>
          </a:prstGeom>
        </p:spPr>
        <p:txBody>
          <a:bodyPr wrap="square" lIns="0" tIns="0" rIns="0" bIns="0" rtlCol="0" anchor="t">
            <a:spAutoFit/>
          </a:bodyPr>
          <a:lstStyle/>
          <a:p>
            <a:pPr algn="just">
              <a:lnSpc>
                <a:spcPct val="150000"/>
              </a:lnSpc>
              <a:spcAft>
                <a:spcPts val="1200"/>
              </a:spcAft>
            </a:pPr>
            <a:r>
              <a:rPr lang="en-US" sz="2400" dirty="0">
                <a:solidFill>
                  <a:srgbClr val="05066D"/>
                </a:solidFill>
                <a:latin typeface="SVN-Poppins Medium" panose="00000600000000000000" pitchFamily="2" charset="0"/>
                <a:ea typeface="Montserrat"/>
                <a:cs typeface="SVN-Poppins Medium" panose="00000600000000000000" pitchFamily="2" charset="0"/>
                <a:sym typeface="Montserrat"/>
              </a:rPr>
              <a:t>Cơ sở dữ liệu đầy đủ bao bồm 23 bảng:</a:t>
            </a:r>
          </a:p>
        </p:txBody>
      </p:sp>
    </p:spTree>
    <p:extLst>
      <p:ext uri="{BB962C8B-B14F-4D97-AF65-F5344CB8AC3E}">
        <p14:creationId xmlns:p14="http://schemas.microsoft.com/office/powerpoint/2010/main" val="2655398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6EEFD"/>
        </a:solidFill>
        <a:effectLst/>
      </p:bgPr>
    </p:bg>
    <p:spTree>
      <p:nvGrpSpPr>
        <p:cNvPr id="1" name="">
          <a:extLst>
            <a:ext uri="{FF2B5EF4-FFF2-40B4-BE49-F238E27FC236}">
              <a16:creationId xmlns:a16="http://schemas.microsoft.com/office/drawing/2014/main" id="{05F18086-2731-88BF-F260-01AEFC724A03}"/>
            </a:ext>
          </a:extLst>
        </p:cNvPr>
        <p:cNvGrpSpPr/>
        <p:nvPr/>
      </p:nvGrpSpPr>
      <p:grpSpPr>
        <a:xfrm>
          <a:off x="0" y="0"/>
          <a:ext cx="0" cy="0"/>
          <a:chOff x="0" y="0"/>
          <a:chExt cx="0" cy="0"/>
        </a:xfrm>
      </p:grpSpPr>
      <p:pic>
        <p:nvPicPr>
          <p:cNvPr id="16" name="Picture 15" descr="A screenshot of a computer&#10;&#10;AI-generated content may be incorrect.">
            <a:extLst>
              <a:ext uri="{FF2B5EF4-FFF2-40B4-BE49-F238E27FC236}">
                <a16:creationId xmlns:a16="http://schemas.microsoft.com/office/drawing/2014/main" id="{FE35652D-4E5B-9340-9321-6627209237DA}"/>
              </a:ext>
            </a:extLst>
          </p:cNvPr>
          <p:cNvPicPr>
            <a:picLocks noChangeAspect="1"/>
          </p:cNvPicPr>
          <p:nvPr/>
        </p:nvPicPr>
        <p:blipFill>
          <a:blip r:embed="rId3">
            <a:extLst>
              <a:ext uri="{28A0092B-C50C-407E-A947-70E740481C1C}">
                <a14:useLocalDpi xmlns:a14="http://schemas.microsoft.com/office/drawing/2010/main" val="0"/>
              </a:ext>
            </a:extLst>
          </a:blip>
          <a:srcRect t="49791" b="2222"/>
          <a:stretch>
            <a:fillRect/>
          </a:stretch>
        </p:blipFill>
        <p:spPr>
          <a:xfrm>
            <a:off x="3124800" y="0"/>
            <a:ext cx="12038400" cy="8114712"/>
          </a:xfrm>
          <a:prstGeom prst="rect">
            <a:avLst/>
          </a:prstGeom>
        </p:spPr>
      </p:pic>
      <p:grpSp>
        <p:nvGrpSpPr>
          <p:cNvPr id="5" name="Group 4">
            <a:extLst>
              <a:ext uri="{FF2B5EF4-FFF2-40B4-BE49-F238E27FC236}">
                <a16:creationId xmlns:a16="http://schemas.microsoft.com/office/drawing/2014/main" id="{270A8769-6D66-30E3-5671-6E81D8C302F2}"/>
              </a:ext>
            </a:extLst>
          </p:cNvPr>
          <p:cNvGrpSpPr/>
          <p:nvPr/>
        </p:nvGrpSpPr>
        <p:grpSpPr>
          <a:xfrm>
            <a:off x="558800" y="9563100"/>
            <a:ext cx="17335431" cy="527711"/>
            <a:chOff x="558800" y="9563100"/>
            <a:chExt cx="17335431" cy="527711"/>
          </a:xfrm>
        </p:grpSpPr>
        <p:sp>
          <p:nvSpPr>
            <p:cNvPr id="8" name="TextBox 7">
              <a:extLst>
                <a:ext uri="{FF2B5EF4-FFF2-40B4-BE49-F238E27FC236}">
                  <a16:creationId xmlns:a16="http://schemas.microsoft.com/office/drawing/2014/main" id="{54BF4C1D-BD0A-2A17-3498-F754167FFEF2}"/>
                </a:ext>
              </a:extLst>
            </p:cNvPr>
            <p:cNvSpPr txBox="1"/>
            <p:nvPr/>
          </p:nvSpPr>
          <p:spPr>
            <a:xfrm>
              <a:off x="558800" y="9714453"/>
              <a:ext cx="12344400" cy="338554"/>
            </a:xfrm>
            <a:prstGeom prst="rect">
              <a:avLst/>
            </a:prstGeom>
            <a:noFill/>
          </p:spPr>
          <p:txBody>
            <a:bodyPr wrap="square">
              <a:spAutoFit/>
            </a:bodyPr>
            <a:lstStyle/>
            <a:p>
              <a:r>
                <a:rPr lang="en-GB" sz="1600" dirty="0">
                  <a:solidFill>
                    <a:srgbClr val="05066D"/>
                  </a:solidFill>
                  <a:latin typeface="SVN-Poppins SemiBold" panose="00000700000000000000" pitchFamily="2" charset="0"/>
                  <a:cs typeface="SVN-Poppins SemiBold" panose="00000700000000000000" pitchFamily="2" charset="0"/>
                </a:rPr>
                <a:t>XÂY DỰNG HỆ THỐNG THEO DÕI DỰ ÁN PHẦN MỀM LÀM VIỆC NHÓM CỦA SINH VIÊN QUA GITHUB ACTION</a:t>
              </a:r>
            </a:p>
          </p:txBody>
        </p:sp>
        <p:cxnSp>
          <p:nvCxnSpPr>
            <p:cNvPr id="17" name="Straight Connector 16">
              <a:extLst>
                <a:ext uri="{FF2B5EF4-FFF2-40B4-BE49-F238E27FC236}">
                  <a16:creationId xmlns:a16="http://schemas.microsoft.com/office/drawing/2014/main" id="{F1025832-9D9B-4176-AD4C-53F2210A5FF1}"/>
                </a:ext>
              </a:extLst>
            </p:cNvPr>
            <p:cNvCxnSpPr>
              <a:cxnSpLocks/>
            </p:cNvCxnSpPr>
            <p:nvPr/>
          </p:nvCxnSpPr>
          <p:spPr>
            <a:xfrm>
              <a:off x="686686" y="9563100"/>
              <a:ext cx="16991714"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EC8FF16-F13A-8147-23B0-E50AC7A43840}"/>
                </a:ext>
              </a:extLst>
            </p:cNvPr>
            <p:cNvSpPr txBox="1"/>
            <p:nvPr/>
          </p:nvSpPr>
          <p:spPr>
            <a:xfrm>
              <a:off x="17322799" y="9721480"/>
              <a:ext cx="571432" cy="369331"/>
            </a:xfrm>
            <a:prstGeom prst="rect">
              <a:avLst/>
            </a:prstGeom>
            <a:noFill/>
          </p:spPr>
          <p:txBody>
            <a:bodyPr wrap="square">
              <a:spAutoFit/>
            </a:bodyPr>
            <a:lstStyle/>
            <a:p>
              <a:r>
                <a:rPr lang="en-GB" sz="1800" dirty="0">
                  <a:solidFill>
                    <a:srgbClr val="05066D"/>
                  </a:solidFill>
                  <a:latin typeface="SVN-Poppins SemiBold" panose="00000700000000000000" pitchFamily="2" charset="0"/>
                  <a:cs typeface="SVN-Poppins SemiBold" panose="00000700000000000000" pitchFamily="2" charset="0"/>
                </a:rPr>
                <a:t>21</a:t>
              </a:r>
            </a:p>
          </p:txBody>
        </p:sp>
      </p:grpSp>
    </p:spTree>
    <p:extLst>
      <p:ext uri="{BB962C8B-B14F-4D97-AF65-F5344CB8AC3E}">
        <p14:creationId xmlns:p14="http://schemas.microsoft.com/office/powerpoint/2010/main" val="119481439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6EEFD"/>
        </a:solidFill>
        <a:effectLst/>
      </p:bgPr>
    </p:bg>
    <p:spTree>
      <p:nvGrpSpPr>
        <p:cNvPr id="1" name="">
          <a:extLst>
            <a:ext uri="{FF2B5EF4-FFF2-40B4-BE49-F238E27FC236}">
              <a16:creationId xmlns:a16="http://schemas.microsoft.com/office/drawing/2014/main" id="{34E68E35-9853-0919-E7A6-AA6F3B5D435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644ACFD-EB36-CE0E-C6B7-12FF5A43FDEC}"/>
              </a:ext>
            </a:extLst>
          </p:cNvPr>
          <p:cNvSpPr/>
          <p:nvPr/>
        </p:nvSpPr>
        <p:spPr>
          <a:xfrm flipH="1">
            <a:off x="-1536351" y="-5829300"/>
            <a:ext cx="11703112" cy="12377222"/>
          </a:xfrm>
          <a:custGeom>
            <a:avLst/>
            <a:gdLst/>
            <a:ahLst/>
            <a:cxnLst/>
            <a:rect l="l" t="t" r="r" b="b"/>
            <a:pathLst>
              <a:path w="13398375" h="12377222">
                <a:moveTo>
                  <a:pt x="0" y="0"/>
                </a:moveTo>
                <a:lnTo>
                  <a:pt x="13398376" y="0"/>
                </a:lnTo>
                <a:lnTo>
                  <a:pt x="13398376" y="12377222"/>
                </a:lnTo>
                <a:lnTo>
                  <a:pt x="0" y="12377222"/>
                </a:lnTo>
                <a:lnTo>
                  <a:pt x="0" y="0"/>
                </a:lnTo>
                <a:close/>
              </a:path>
            </a:pathLst>
          </a:custGeom>
          <a:blipFill dpi="0" rotWithShape="1">
            <a:blip r:embed="rId3">
              <a:alphaModFix amt="10000"/>
              <a:extLst>
                <a:ext uri="{96DAC541-7B7A-43D3-8B79-37D633B846F1}">
                  <asvg:svgBlip xmlns:asvg="http://schemas.microsoft.com/office/drawing/2016/SVG/main" r:embed="rId4"/>
                </a:ext>
              </a:extLst>
            </a:blip>
            <a:srcRect/>
            <a:stretch>
              <a:fillRect t="-6179" r="-211836"/>
            </a:stretch>
          </a:blipFill>
        </p:spPr>
        <p:txBody>
          <a:bodyPr/>
          <a:lstStyle/>
          <a:p>
            <a:endParaRPr lang="en-GB" dirty="0"/>
          </a:p>
        </p:txBody>
      </p:sp>
      <p:sp>
        <p:nvSpPr>
          <p:cNvPr id="6" name="Rectangle 5">
            <a:extLst>
              <a:ext uri="{FF2B5EF4-FFF2-40B4-BE49-F238E27FC236}">
                <a16:creationId xmlns:a16="http://schemas.microsoft.com/office/drawing/2014/main" id="{D9414187-729C-3516-E9B0-A31BEDD970B4}"/>
              </a:ext>
            </a:extLst>
          </p:cNvPr>
          <p:cNvSpPr/>
          <p:nvPr/>
        </p:nvSpPr>
        <p:spPr>
          <a:xfrm>
            <a:off x="0" y="999034"/>
            <a:ext cx="1447800" cy="182066"/>
          </a:xfrm>
          <a:prstGeom prst="rect">
            <a:avLst/>
          </a:prstGeom>
          <a:solidFill>
            <a:srgbClr val="759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16">
            <a:extLst>
              <a:ext uri="{FF2B5EF4-FFF2-40B4-BE49-F238E27FC236}">
                <a16:creationId xmlns:a16="http://schemas.microsoft.com/office/drawing/2014/main" id="{52A3ABFB-F1B2-0B74-60FB-AD11FF76F6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58600" y="3314700"/>
            <a:ext cx="8541113" cy="9055521"/>
          </a:xfrm>
          <a:prstGeom prst="rect">
            <a:avLst/>
          </a:prstGeom>
        </p:spPr>
      </p:pic>
      <p:sp>
        <p:nvSpPr>
          <p:cNvPr id="3" name="TextBox 2">
            <a:extLst>
              <a:ext uri="{FF2B5EF4-FFF2-40B4-BE49-F238E27FC236}">
                <a16:creationId xmlns:a16="http://schemas.microsoft.com/office/drawing/2014/main" id="{35A78757-3167-3DC4-0852-34599E1AA5A9}"/>
              </a:ext>
            </a:extLst>
          </p:cNvPr>
          <p:cNvSpPr txBox="1"/>
          <p:nvPr/>
        </p:nvSpPr>
        <p:spPr>
          <a:xfrm>
            <a:off x="533400" y="495300"/>
            <a:ext cx="8145178" cy="769441"/>
          </a:xfrm>
          <a:prstGeom prst="rect">
            <a:avLst/>
          </a:prstGeom>
          <a:noFill/>
        </p:spPr>
        <p:txBody>
          <a:bodyPr wrap="none" rtlCol="0">
            <a:spAutoFit/>
          </a:bodyPr>
          <a:lstStyle/>
          <a:p>
            <a:r>
              <a:rPr lang="en-US" sz="4400" b="1" dirty="0">
                <a:solidFill>
                  <a:srgbClr val="05066D"/>
                </a:solidFill>
                <a:latin typeface="SVN-Poppins SemiBold" panose="00000700000000000000" pitchFamily="2" charset="0"/>
                <a:cs typeface="SVN-Poppins SemiBold" panose="00000700000000000000" pitchFamily="2" charset="0"/>
              </a:rPr>
              <a:t>3. Hiện thực hóa nghiên cứu</a:t>
            </a:r>
            <a:endParaRPr lang="en-GB" sz="4400" dirty="0">
              <a:solidFill>
                <a:srgbClr val="05066D"/>
              </a:solidFill>
              <a:latin typeface="SVN-Poppins SemiBold" panose="00000700000000000000" pitchFamily="2" charset="0"/>
              <a:cs typeface="SVN-Poppins SemiBold" panose="00000700000000000000" pitchFamily="2" charset="0"/>
            </a:endParaRPr>
          </a:p>
        </p:txBody>
      </p:sp>
      <p:pic>
        <p:nvPicPr>
          <p:cNvPr id="10" name="Picture 9">
            <a:extLst>
              <a:ext uri="{FF2B5EF4-FFF2-40B4-BE49-F238E27FC236}">
                <a16:creationId xmlns:a16="http://schemas.microsoft.com/office/drawing/2014/main" id="{33C3505B-C24A-1E52-D15C-C6D5E04E76F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18" name="Straight Connector 17">
            <a:extLst>
              <a:ext uri="{FF2B5EF4-FFF2-40B4-BE49-F238E27FC236}">
                <a16:creationId xmlns:a16="http://schemas.microsoft.com/office/drawing/2014/main" id="{15F72446-1696-0000-758E-B1C7D4C6108E}"/>
              </a:ext>
            </a:extLst>
          </p:cNvPr>
          <p:cNvCxnSpPr>
            <a:cxnSpLocks/>
          </p:cNvCxnSpPr>
          <p:nvPr/>
        </p:nvCxnSpPr>
        <p:spPr>
          <a:xfrm>
            <a:off x="8534400" y="876300"/>
            <a:ext cx="8077200"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F6DD356-EA29-6515-9593-A77B396DD2A0}"/>
              </a:ext>
            </a:extLst>
          </p:cNvPr>
          <p:cNvGrpSpPr/>
          <p:nvPr/>
        </p:nvGrpSpPr>
        <p:grpSpPr>
          <a:xfrm>
            <a:off x="558800" y="9563100"/>
            <a:ext cx="17335431" cy="527711"/>
            <a:chOff x="558800" y="9563100"/>
            <a:chExt cx="17335431" cy="527711"/>
          </a:xfrm>
        </p:grpSpPr>
        <p:sp>
          <p:nvSpPr>
            <p:cNvPr id="8" name="TextBox 7">
              <a:extLst>
                <a:ext uri="{FF2B5EF4-FFF2-40B4-BE49-F238E27FC236}">
                  <a16:creationId xmlns:a16="http://schemas.microsoft.com/office/drawing/2014/main" id="{C6E1FE69-7462-EB57-1CB4-13B11D1F2D11}"/>
                </a:ext>
              </a:extLst>
            </p:cNvPr>
            <p:cNvSpPr txBox="1"/>
            <p:nvPr/>
          </p:nvSpPr>
          <p:spPr>
            <a:xfrm>
              <a:off x="558800" y="9714453"/>
              <a:ext cx="12344400" cy="338554"/>
            </a:xfrm>
            <a:prstGeom prst="rect">
              <a:avLst/>
            </a:prstGeom>
            <a:noFill/>
          </p:spPr>
          <p:txBody>
            <a:bodyPr wrap="square">
              <a:spAutoFit/>
            </a:bodyPr>
            <a:lstStyle/>
            <a:p>
              <a:r>
                <a:rPr lang="en-GB" sz="1600" dirty="0">
                  <a:solidFill>
                    <a:srgbClr val="05066D"/>
                  </a:solidFill>
                  <a:latin typeface="SVN-Poppins SemiBold" panose="00000700000000000000" pitchFamily="2" charset="0"/>
                  <a:cs typeface="SVN-Poppins SemiBold" panose="00000700000000000000" pitchFamily="2" charset="0"/>
                </a:rPr>
                <a:t>XÂY DỰNG HỆ THỐNG THEO DÕI DỰ ÁN PHẦN MỀM LÀM VIỆC NHÓM CỦA SINH VIÊN QUA GITHUB ACTION</a:t>
              </a:r>
            </a:p>
          </p:txBody>
        </p:sp>
        <p:cxnSp>
          <p:nvCxnSpPr>
            <p:cNvPr id="15" name="Straight Connector 14">
              <a:extLst>
                <a:ext uri="{FF2B5EF4-FFF2-40B4-BE49-F238E27FC236}">
                  <a16:creationId xmlns:a16="http://schemas.microsoft.com/office/drawing/2014/main" id="{A7F400BA-D486-0611-917E-E8D592BCB7AF}"/>
                </a:ext>
              </a:extLst>
            </p:cNvPr>
            <p:cNvCxnSpPr>
              <a:cxnSpLocks/>
            </p:cNvCxnSpPr>
            <p:nvPr/>
          </p:nvCxnSpPr>
          <p:spPr>
            <a:xfrm>
              <a:off x="686686" y="9563100"/>
              <a:ext cx="16991714"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A41A7C9-58E1-885A-7B4D-C4D00691509D}"/>
                </a:ext>
              </a:extLst>
            </p:cNvPr>
            <p:cNvSpPr txBox="1"/>
            <p:nvPr/>
          </p:nvSpPr>
          <p:spPr>
            <a:xfrm>
              <a:off x="17322799" y="9721480"/>
              <a:ext cx="571432" cy="369331"/>
            </a:xfrm>
            <a:prstGeom prst="rect">
              <a:avLst/>
            </a:prstGeom>
            <a:noFill/>
          </p:spPr>
          <p:txBody>
            <a:bodyPr wrap="square">
              <a:spAutoFit/>
            </a:bodyPr>
            <a:lstStyle/>
            <a:p>
              <a:r>
                <a:rPr lang="en-GB" sz="1800" dirty="0">
                  <a:solidFill>
                    <a:srgbClr val="05066D"/>
                  </a:solidFill>
                  <a:latin typeface="SVN-Poppins SemiBold" panose="00000700000000000000" pitchFamily="2" charset="0"/>
                  <a:cs typeface="SVN-Poppins SemiBold" panose="00000700000000000000" pitchFamily="2" charset="0"/>
                </a:rPr>
                <a:t>22</a:t>
              </a:r>
            </a:p>
          </p:txBody>
        </p:sp>
      </p:grpSp>
      <p:sp>
        <p:nvSpPr>
          <p:cNvPr id="19" name="TextBox 18">
            <a:extLst>
              <a:ext uri="{FF2B5EF4-FFF2-40B4-BE49-F238E27FC236}">
                <a16:creationId xmlns:a16="http://schemas.microsoft.com/office/drawing/2014/main" id="{75729AC5-BDC1-710F-6301-F8B6DDEF4F5B}"/>
              </a:ext>
            </a:extLst>
          </p:cNvPr>
          <p:cNvSpPr txBox="1"/>
          <p:nvPr/>
        </p:nvSpPr>
        <p:spPr>
          <a:xfrm>
            <a:off x="558800" y="1281070"/>
            <a:ext cx="2935419" cy="523220"/>
          </a:xfrm>
          <a:prstGeom prst="rect">
            <a:avLst/>
          </a:prstGeom>
          <a:noFill/>
        </p:spPr>
        <p:txBody>
          <a:bodyPr wrap="none" rtlCol="0">
            <a:spAutoFit/>
          </a:bodyPr>
          <a:lstStyle/>
          <a:p>
            <a:r>
              <a:rPr lang="en-GB" sz="2800" dirty="0">
                <a:solidFill>
                  <a:srgbClr val="05066D"/>
                </a:solidFill>
                <a:latin typeface="SVN-Poppins SemiBold" panose="00000700000000000000" pitchFamily="2" charset="0"/>
                <a:cs typeface="SVN-Poppins SemiBold" panose="00000700000000000000" pitchFamily="2" charset="0"/>
              </a:rPr>
              <a:t>Kiến trúc dự án</a:t>
            </a:r>
          </a:p>
        </p:txBody>
      </p:sp>
      <p:pic>
        <p:nvPicPr>
          <p:cNvPr id="7" name="Picture 6" descr="A screenshot of a computer&#10;&#10;AI-generated content may be incorrect.">
            <a:extLst>
              <a:ext uri="{FF2B5EF4-FFF2-40B4-BE49-F238E27FC236}">
                <a16:creationId xmlns:a16="http://schemas.microsoft.com/office/drawing/2014/main" id="{334FB40F-FBA3-7126-965A-0B67170ADBD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82478" y="2097355"/>
            <a:ext cx="13792200" cy="7092157"/>
          </a:xfrm>
          <a:prstGeom prst="rect">
            <a:avLst/>
          </a:prstGeom>
        </p:spPr>
      </p:pic>
    </p:spTree>
    <p:extLst>
      <p:ext uri="{BB962C8B-B14F-4D97-AF65-F5344CB8AC3E}">
        <p14:creationId xmlns:p14="http://schemas.microsoft.com/office/powerpoint/2010/main" val="2502929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6EEFD"/>
        </a:solidFill>
        <a:effectLst/>
      </p:bgPr>
    </p:bg>
    <p:spTree>
      <p:nvGrpSpPr>
        <p:cNvPr id="1" name="">
          <a:extLst>
            <a:ext uri="{FF2B5EF4-FFF2-40B4-BE49-F238E27FC236}">
              <a16:creationId xmlns:a16="http://schemas.microsoft.com/office/drawing/2014/main" id="{8F509D85-7A23-1A10-130C-4D19C443804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B7EA22-D7FE-1E4D-028A-3056F951FF5D}"/>
              </a:ext>
            </a:extLst>
          </p:cNvPr>
          <p:cNvSpPr/>
          <p:nvPr/>
        </p:nvSpPr>
        <p:spPr>
          <a:xfrm flipH="1">
            <a:off x="-1536351" y="-5829300"/>
            <a:ext cx="11703112" cy="12377222"/>
          </a:xfrm>
          <a:custGeom>
            <a:avLst/>
            <a:gdLst/>
            <a:ahLst/>
            <a:cxnLst/>
            <a:rect l="l" t="t" r="r" b="b"/>
            <a:pathLst>
              <a:path w="13398375" h="12377222">
                <a:moveTo>
                  <a:pt x="0" y="0"/>
                </a:moveTo>
                <a:lnTo>
                  <a:pt x="13398376" y="0"/>
                </a:lnTo>
                <a:lnTo>
                  <a:pt x="13398376" y="12377222"/>
                </a:lnTo>
                <a:lnTo>
                  <a:pt x="0" y="12377222"/>
                </a:lnTo>
                <a:lnTo>
                  <a:pt x="0" y="0"/>
                </a:lnTo>
                <a:close/>
              </a:path>
            </a:pathLst>
          </a:custGeom>
          <a:blipFill dpi="0" rotWithShape="1">
            <a:blip r:embed="rId3">
              <a:alphaModFix amt="10000"/>
              <a:extLst>
                <a:ext uri="{96DAC541-7B7A-43D3-8B79-37D633B846F1}">
                  <asvg:svgBlip xmlns:asvg="http://schemas.microsoft.com/office/drawing/2016/SVG/main" r:embed="rId4"/>
                </a:ext>
              </a:extLst>
            </a:blip>
            <a:srcRect/>
            <a:stretch>
              <a:fillRect t="-6179" r="-211836"/>
            </a:stretch>
          </a:blipFill>
        </p:spPr>
        <p:txBody>
          <a:bodyPr/>
          <a:lstStyle/>
          <a:p>
            <a:endParaRPr lang="en-GB" dirty="0"/>
          </a:p>
        </p:txBody>
      </p:sp>
      <p:sp>
        <p:nvSpPr>
          <p:cNvPr id="6" name="Rectangle 5">
            <a:extLst>
              <a:ext uri="{FF2B5EF4-FFF2-40B4-BE49-F238E27FC236}">
                <a16:creationId xmlns:a16="http://schemas.microsoft.com/office/drawing/2014/main" id="{83127534-DAE6-1309-303A-BBAFBC568CD9}"/>
              </a:ext>
            </a:extLst>
          </p:cNvPr>
          <p:cNvSpPr/>
          <p:nvPr/>
        </p:nvSpPr>
        <p:spPr>
          <a:xfrm>
            <a:off x="0" y="999034"/>
            <a:ext cx="1447800" cy="182066"/>
          </a:xfrm>
          <a:prstGeom prst="rect">
            <a:avLst/>
          </a:prstGeom>
          <a:solidFill>
            <a:srgbClr val="759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16">
            <a:extLst>
              <a:ext uri="{FF2B5EF4-FFF2-40B4-BE49-F238E27FC236}">
                <a16:creationId xmlns:a16="http://schemas.microsoft.com/office/drawing/2014/main" id="{AA2708E3-022B-9B66-6650-3901C40F6E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58600" y="3314700"/>
            <a:ext cx="8541113" cy="9055521"/>
          </a:xfrm>
          <a:prstGeom prst="rect">
            <a:avLst/>
          </a:prstGeom>
        </p:spPr>
      </p:pic>
      <p:sp>
        <p:nvSpPr>
          <p:cNvPr id="3" name="TextBox 2">
            <a:extLst>
              <a:ext uri="{FF2B5EF4-FFF2-40B4-BE49-F238E27FC236}">
                <a16:creationId xmlns:a16="http://schemas.microsoft.com/office/drawing/2014/main" id="{94B92D8B-1062-0DF8-A7EE-1BD731E38CA5}"/>
              </a:ext>
            </a:extLst>
          </p:cNvPr>
          <p:cNvSpPr txBox="1"/>
          <p:nvPr/>
        </p:nvSpPr>
        <p:spPr>
          <a:xfrm>
            <a:off x="533400" y="495300"/>
            <a:ext cx="8145178" cy="769441"/>
          </a:xfrm>
          <a:prstGeom prst="rect">
            <a:avLst/>
          </a:prstGeom>
          <a:noFill/>
        </p:spPr>
        <p:txBody>
          <a:bodyPr wrap="none" rtlCol="0">
            <a:spAutoFit/>
          </a:bodyPr>
          <a:lstStyle/>
          <a:p>
            <a:r>
              <a:rPr lang="en-US" sz="4400" b="1" dirty="0">
                <a:solidFill>
                  <a:srgbClr val="05066D"/>
                </a:solidFill>
                <a:latin typeface="SVN-Poppins SemiBold" panose="00000700000000000000" pitchFamily="2" charset="0"/>
                <a:cs typeface="SVN-Poppins SemiBold" panose="00000700000000000000" pitchFamily="2" charset="0"/>
              </a:rPr>
              <a:t>3. Hiện thực hóa nghiên cứu</a:t>
            </a:r>
            <a:endParaRPr lang="en-GB" sz="4400" dirty="0">
              <a:solidFill>
                <a:srgbClr val="05066D"/>
              </a:solidFill>
              <a:latin typeface="SVN-Poppins SemiBold" panose="00000700000000000000" pitchFamily="2" charset="0"/>
              <a:cs typeface="SVN-Poppins SemiBold" panose="00000700000000000000" pitchFamily="2" charset="0"/>
            </a:endParaRPr>
          </a:p>
        </p:txBody>
      </p:sp>
      <p:pic>
        <p:nvPicPr>
          <p:cNvPr id="10" name="Picture 9">
            <a:extLst>
              <a:ext uri="{FF2B5EF4-FFF2-40B4-BE49-F238E27FC236}">
                <a16:creationId xmlns:a16="http://schemas.microsoft.com/office/drawing/2014/main" id="{B91BEAD3-D355-ABFC-2441-7D876B18B9F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18" name="Straight Connector 17">
            <a:extLst>
              <a:ext uri="{FF2B5EF4-FFF2-40B4-BE49-F238E27FC236}">
                <a16:creationId xmlns:a16="http://schemas.microsoft.com/office/drawing/2014/main" id="{6B672D67-614E-65A1-AE78-2A911981C8A7}"/>
              </a:ext>
            </a:extLst>
          </p:cNvPr>
          <p:cNvCxnSpPr>
            <a:cxnSpLocks/>
          </p:cNvCxnSpPr>
          <p:nvPr/>
        </p:nvCxnSpPr>
        <p:spPr>
          <a:xfrm>
            <a:off x="8534400" y="876300"/>
            <a:ext cx="8077200"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ECA2F76-109B-D909-26B4-8E57009097F2}"/>
              </a:ext>
            </a:extLst>
          </p:cNvPr>
          <p:cNvGrpSpPr/>
          <p:nvPr/>
        </p:nvGrpSpPr>
        <p:grpSpPr>
          <a:xfrm>
            <a:off x="558800" y="9563100"/>
            <a:ext cx="17335431" cy="527711"/>
            <a:chOff x="558800" y="9563100"/>
            <a:chExt cx="17335431" cy="527711"/>
          </a:xfrm>
        </p:grpSpPr>
        <p:sp>
          <p:nvSpPr>
            <p:cNvPr id="8" name="TextBox 7">
              <a:extLst>
                <a:ext uri="{FF2B5EF4-FFF2-40B4-BE49-F238E27FC236}">
                  <a16:creationId xmlns:a16="http://schemas.microsoft.com/office/drawing/2014/main" id="{AA9F6597-3315-D602-BCF5-91C60D6881D4}"/>
                </a:ext>
              </a:extLst>
            </p:cNvPr>
            <p:cNvSpPr txBox="1"/>
            <p:nvPr/>
          </p:nvSpPr>
          <p:spPr>
            <a:xfrm>
              <a:off x="558800" y="9714453"/>
              <a:ext cx="12344400" cy="338554"/>
            </a:xfrm>
            <a:prstGeom prst="rect">
              <a:avLst/>
            </a:prstGeom>
            <a:noFill/>
          </p:spPr>
          <p:txBody>
            <a:bodyPr wrap="square">
              <a:spAutoFit/>
            </a:bodyPr>
            <a:lstStyle/>
            <a:p>
              <a:r>
                <a:rPr lang="en-GB" sz="1600" dirty="0">
                  <a:solidFill>
                    <a:srgbClr val="05066D"/>
                  </a:solidFill>
                  <a:latin typeface="SVN-Poppins SemiBold" panose="00000700000000000000" pitchFamily="2" charset="0"/>
                  <a:cs typeface="SVN-Poppins SemiBold" panose="00000700000000000000" pitchFamily="2" charset="0"/>
                </a:rPr>
                <a:t>XÂY DỰNG HỆ THỐNG THEO DÕI DỰ ÁN PHẦN MỀM LÀM VIỆC NHÓM CỦA SINH VIÊN QUA GITHUB ACTION</a:t>
              </a:r>
            </a:p>
          </p:txBody>
        </p:sp>
        <p:cxnSp>
          <p:nvCxnSpPr>
            <p:cNvPr id="15" name="Straight Connector 14">
              <a:extLst>
                <a:ext uri="{FF2B5EF4-FFF2-40B4-BE49-F238E27FC236}">
                  <a16:creationId xmlns:a16="http://schemas.microsoft.com/office/drawing/2014/main" id="{4A6EAB00-C032-9DC9-B067-055BE4DE53A0}"/>
                </a:ext>
              </a:extLst>
            </p:cNvPr>
            <p:cNvCxnSpPr>
              <a:cxnSpLocks/>
            </p:cNvCxnSpPr>
            <p:nvPr/>
          </p:nvCxnSpPr>
          <p:spPr>
            <a:xfrm>
              <a:off x="686686" y="9563100"/>
              <a:ext cx="16991714"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9A62539-BE49-53EC-DE91-A0AF24EBB595}"/>
                </a:ext>
              </a:extLst>
            </p:cNvPr>
            <p:cNvSpPr txBox="1"/>
            <p:nvPr/>
          </p:nvSpPr>
          <p:spPr>
            <a:xfrm>
              <a:off x="17322799" y="9721480"/>
              <a:ext cx="571432" cy="369331"/>
            </a:xfrm>
            <a:prstGeom prst="rect">
              <a:avLst/>
            </a:prstGeom>
            <a:noFill/>
          </p:spPr>
          <p:txBody>
            <a:bodyPr wrap="square">
              <a:spAutoFit/>
            </a:bodyPr>
            <a:lstStyle/>
            <a:p>
              <a:r>
                <a:rPr lang="en-GB" sz="1800" dirty="0">
                  <a:solidFill>
                    <a:srgbClr val="05066D"/>
                  </a:solidFill>
                  <a:latin typeface="SVN-Poppins SemiBold" panose="00000700000000000000" pitchFamily="2" charset="0"/>
                  <a:cs typeface="SVN-Poppins SemiBold" panose="00000700000000000000" pitchFamily="2" charset="0"/>
                </a:rPr>
                <a:t>22</a:t>
              </a:r>
            </a:p>
          </p:txBody>
        </p:sp>
      </p:grpSp>
      <p:sp>
        <p:nvSpPr>
          <p:cNvPr id="19" name="TextBox 18">
            <a:extLst>
              <a:ext uri="{FF2B5EF4-FFF2-40B4-BE49-F238E27FC236}">
                <a16:creationId xmlns:a16="http://schemas.microsoft.com/office/drawing/2014/main" id="{ECC06B13-BF84-7DBA-C96A-4D91B6B610CC}"/>
              </a:ext>
            </a:extLst>
          </p:cNvPr>
          <p:cNvSpPr txBox="1"/>
          <p:nvPr/>
        </p:nvSpPr>
        <p:spPr>
          <a:xfrm>
            <a:off x="558800" y="1281070"/>
            <a:ext cx="5660524" cy="523220"/>
          </a:xfrm>
          <a:prstGeom prst="rect">
            <a:avLst/>
          </a:prstGeom>
          <a:noFill/>
        </p:spPr>
        <p:txBody>
          <a:bodyPr wrap="none" rtlCol="0">
            <a:spAutoFit/>
          </a:bodyPr>
          <a:lstStyle/>
          <a:p>
            <a:r>
              <a:rPr lang="en-US" sz="2800" dirty="0">
                <a:solidFill>
                  <a:srgbClr val="05066D"/>
                </a:solidFill>
                <a:latin typeface="SVN-Poppins SemiBold" panose="00000700000000000000" pitchFamily="2" charset="0"/>
                <a:cs typeface="SVN-Poppins SemiBold" panose="00000700000000000000" pitchFamily="2" charset="0"/>
              </a:rPr>
              <a:t>Sơ đồ hoạt động của sinh viên</a:t>
            </a:r>
            <a:endParaRPr lang="en-GB" sz="2800" dirty="0">
              <a:solidFill>
                <a:srgbClr val="05066D"/>
              </a:solidFill>
              <a:latin typeface="SVN-Poppins SemiBold" panose="00000700000000000000" pitchFamily="2" charset="0"/>
              <a:cs typeface="SVN-Poppins SemiBold" panose="00000700000000000000" pitchFamily="2" charset="0"/>
            </a:endParaRPr>
          </a:p>
        </p:txBody>
      </p:sp>
      <p:pic>
        <p:nvPicPr>
          <p:cNvPr id="13" name="Picture 12" descr="A diagram of a flowchart&#10;&#10;AI-generated content may be incorrect.">
            <a:extLst>
              <a:ext uri="{FF2B5EF4-FFF2-40B4-BE49-F238E27FC236}">
                <a16:creationId xmlns:a16="http://schemas.microsoft.com/office/drawing/2014/main" id="{75B9094E-5950-92C9-145A-660C7A44BA7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58179" y="1638720"/>
            <a:ext cx="10371642" cy="7766001"/>
          </a:xfrm>
          <a:prstGeom prst="rect">
            <a:avLst/>
          </a:prstGeom>
        </p:spPr>
      </p:pic>
    </p:spTree>
    <p:extLst>
      <p:ext uri="{BB962C8B-B14F-4D97-AF65-F5344CB8AC3E}">
        <p14:creationId xmlns:p14="http://schemas.microsoft.com/office/powerpoint/2010/main" val="3239390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059AF-807F-403B-D5BB-2206E4B5C4E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6D5D70-1B4E-9826-4DB1-F4C46E026618}"/>
              </a:ext>
            </a:extLst>
          </p:cNvPr>
          <p:cNvSpPr/>
          <p:nvPr/>
        </p:nvSpPr>
        <p:spPr>
          <a:xfrm flipH="1">
            <a:off x="-1536351" y="-5829300"/>
            <a:ext cx="11703112" cy="12377222"/>
          </a:xfrm>
          <a:custGeom>
            <a:avLst/>
            <a:gdLst/>
            <a:ahLst/>
            <a:cxnLst/>
            <a:rect l="l" t="t" r="r" b="b"/>
            <a:pathLst>
              <a:path w="13398375" h="12377222">
                <a:moveTo>
                  <a:pt x="0" y="0"/>
                </a:moveTo>
                <a:lnTo>
                  <a:pt x="13398376" y="0"/>
                </a:lnTo>
                <a:lnTo>
                  <a:pt x="13398376" y="12377222"/>
                </a:lnTo>
                <a:lnTo>
                  <a:pt x="0" y="12377222"/>
                </a:lnTo>
                <a:lnTo>
                  <a:pt x="0" y="0"/>
                </a:lnTo>
                <a:close/>
              </a:path>
            </a:pathLst>
          </a:custGeom>
          <a:blipFill dpi="0" rotWithShape="1">
            <a:blip r:embed="rId3">
              <a:alphaModFix amt="10000"/>
              <a:extLst>
                <a:ext uri="{96DAC541-7B7A-43D3-8B79-37D633B846F1}">
                  <asvg:svgBlip xmlns:asvg="http://schemas.microsoft.com/office/drawing/2016/SVG/main" r:embed="rId4"/>
                </a:ext>
              </a:extLst>
            </a:blip>
            <a:srcRect/>
            <a:stretch>
              <a:fillRect t="-6179" r="-211836"/>
            </a:stretch>
          </a:blipFill>
        </p:spPr>
        <p:txBody>
          <a:bodyPr/>
          <a:lstStyle/>
          <a:p>
            <a:endParaRPr lang="en-GB" dirty="0"/>
          </a:p>
        </p:txBody>
      </p:sp>
      <p:sp>
        <p:nvSpPr>
          <p:cNvPr id="6" name="Rectangle 5">
            <a:extLst>
              <a:ext uri="{FF2B5EF4-FFF2-40B4-BE49-F238E27FC236}">
                <a16:creationId xmlns:a16="http://schemas.microsoft.com/office/drawing/2014/main" id="{1CEE54D9-E888-1BE8-B1DA-BAF005ECF793}"/>
              </a:ext>
            </a:extLst>
          </p:cNvPr>
          <p:cNvSpPr/>
          <p:nvPr/>
        </p:nvSpPr>
        <p:spPr>
          <a:xfrm>
            <a:off x="0" y="999034"/>
            <a:ext cx="1447800" cy="182066"/>
          </a:xfrm>
          <a:prstGeom prst="rect">
            <a:avLst/>
          </a:prstGeom>
          <a:solidFill>
            <a:srgbClr val="759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16">
            <a:extLst>
              <a:ext uri="{FF2B5EF4-FFF2-40B4-BE49-F238E27FC236}">
                <a16:creationId xmlns:a16="http://schemas.microsoft.com/office/drawing/2014/main" id="{6BFE6D7D-A74E-BBAC-445E-9D2452B9F0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58600" y="3314700"/>
            <a:ext cx="8541113" cy="9055521"/>
          </a:xfrm>
          <a:prstGeom prst="rect">
            <a:avLst/>
          </a:prstGeom>
        </p:spPr>
      </p:pic>
      <p:sp>
        <p:nvSpPr>
          <p:cNvPr id="3" name="TextBox 2">
            <a:extLst>
              <a:ext uri="{FF2B5EF4-FFF2-40B4-BE49-F238E27FC236}">
                <a16:creationId xmlns:a16="http://schemas.microsoft.com/office/drawing/2014/main" id="{4FA6BD49-40BD-E64A-8327-6BD1BB9769CE}"/>
              </a:ext>
            </a:extLst>
          </p:cNvPr>
          <p:cNvSpPr txBox="1"/>
          <p:nvPr/>
        </p:nvSpPr>
        <p:spPr>
          <a:xfrm>
            <a:off x="533400" y="495300"/>
            <a:ext cx="8145178" cy="769441"/>
          </a:xfrm>
          <a:prstGeom prst="rect">
            <a:avLst/>
          </a:prstGeom>
          <a:noFill/>
        </p:spPr>
        <p:txBody>
          <a:bodyPr wrap="none" rtlCol="0">
            <a:spAutoFit/>
          </a:bodyPr>
          <a:lstStyle/>
          <a:p>
            <a:r>
              <a:rPr lang="en-US" sz="4400" b="1" dirty="0">
                <a:solidFill>
                  <a:srgbClr val="05066D"/>
                </a:solidFill>
                <a:latin typeface="SVN-Poppins SemiBold" panose="00000700000000000000" pitchFamily="2" charset="0"/>
                <a:cs typeface="SVN-Poppins SemiBold" panose="00000700000000000000" pitchFamily="2" charset="0"/>
              </a:rPr>
              <a:t>3. Hiện thực hóa nghiên cứu</a:t>
            </a:r>
            <a:endParaRPr lang="en-GB" sz="4400" dirty="0">
              <a:solidFill>
                <a:srgbClr val="05066D"/>
              </a:solidFill>
              <a:latin typeface="SVN-Poppins SemiBold" panose="00000700000000000000" pitchFamily="2" charset="0"/>
              <a:cs typeface="SVN-Poppins SemiBold" panose="00000700000000000000" pitchFamily="2" charset="0"/>
            </a:endParaRPr>
          </a:p>
        </p:txBody>
      </p:sp>
      <p:pic>
        <p:nvPicPr>
          <p:cNvPr id="10" name="Picture 9">
            <a:extLst>
              <a:ext uri="{FF2B5EF4-FFF2-40B4-BE49-F238E27FC236}">
                <a16:creationId xmlns:a16="http://schemas.microsoft.com/office/drawing/2014/main" id="{AA3FD0B0-2165-BA18-A94F-7AD112687AC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18" name="Straight Connector 17">
            <a:extLst>
              <a:ext uri="{FF2B5EF4-FFF2-40B4-BE49-F238E27FC236}">
                <a16:creationId xmlns:a16="http://schemas.microsoft.com/office/drawing/2014/main" id="{D2A39D44-CBEE-9FD3-1A7E-CD4092117687}"/>
              </a:ext>
            </a:extLst>
          </p:cNvPr>
          <p:cNvCxnSpPr>
            <a:cxnSpLocks/>
          </p:cNvCxnSpPr>
          <p:nvPr/>
        </p:nvCxnSpPr>
        <p:spPr>
          <a:xfrm>
            <a:off x="8534400" y="876300"/>
            <a:ext cx="8077200"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A021260-1221-2EAF-EFE4-055F2B8CB38E}"/>
              </a:ext>
            </a:extLst>
          </p:cNvPr>
          <p:cNvGrpSpPr/>
          <p:nvPr/>
        </p:nvGrpSpPr>
        <p:grpSpPr>
          <a:xfrm>
            <a:off x="558800" y="9563100"/>
            <a:ext cx="17335431" cy="527711"/>
            <a:chOff x="558800" y="9563100"/>
            <a:chExt cx="17335431" cy="527711"/>
          </a:xfrm>
        </p:grpSpPr>
        <p:sp>
          <p:nvSpPr>
            <p:cNvPr id="8" name="TextBox 7">
              <a:extLst>
                <a:ext uri="{FF2B5EF4-FFF2-40B4-BE49-F238E27FC236}">
                  <a16:creationId xmlns:a16="http://schemas.microsoft.com/office/drawing/2014/main" id="{C9DA7FE1-37BD-7D74-F282-54F53B743A46}"/>
                </a:ext>
              </a:extLst>
            </p:cNvPr>
            <p:cNvSpPr txBox="1"/>
            <p:nvPr/>
          </p:nvSpPr>
          <p:spPr>
            <a:xfrm>
              <a:off x="558800" y="9714453"/>
              <a:ext cx="12344400" cy="338554"/>
            </a:xfrm>
            <a:prstGeom prst="rect">
              <a:avLst/>
            </a:prstGeom>
            <a:noFill/>
          </p:spPr>
          <p:txBody>
            <a:bodyPr wrap="square">
              <a:spAutoFit/>
            </a:bodyPr>
            <a:lstStyle/>
            <a:p>
              <a:r>
                <a:rPr lang="en-GB" sz="1600" dirty="0">
                  <a:solidFill>
                    <a:srgbClr val="05066D"/>
                  </a:solidFill>
                  <a:latin typeface="SVN-Poppins SemiBold" panose="00000700000000000000" pitchFamily="2" charset="0"/>
                  <a:cs typeface="SVN-Poppins SemiBold" panose="00000700000000000000" pitchFamily="2" charset="0"/>
                </a:rPr>
                <a:t>XÂY DỰNG HỆ THỐNG THEO DÕI DỰ ÁN PHẦN MỀM LÀM VIỆC NHÓM CỦA SINH VIÊN QUA GITHUB ACTION</a:t>
              </a:r>
            </a:p>
          </p:txBody>
        </p:sp>
        <p:cxnSp>
          <p:nvCxnSpPr>
            <p:cNvPr id="15" name="Straight Connector 14">
              <a:extLst>
                <a:ext uri="{FF2B5EF4-FFF2-40B4-BE49-F238E27FC236}">
                  <a16:creationId xmlns:a16="http://schemas.microsoft.com/office/drawing/2014/main" id="{EB5962D2-93C7-6D20-A8A6-BF9D0B25F126}"/>
                </a:ext>
              </a:extLst>
            </p:cNvPr>
            <p:cNvCxnSpPr>
              <a:cxnSpLocks/>
            </p:cNvCxnSpPr>
            <p:nvPr/>
          </p:nvCxnSpPr>
          <p:spPr>
            <a:xfrm>
              <a:off x="686686" y="9563100"/>
              <a:ext cx="16991714"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914E28A-A1A4-9D2B-5F7A-BA20DAD177DE}"/>
                </a:ext>
              </a:extLst>
            </p:cNvPr>
            <p:cNvSpPr txBox="1"/>
            <p:nvPr/>
          </p:nvSpPr>
          <p:spPr>
            <a:xfrm>
              <a:off x="17322799" y="9721480"/>
              <a:ext cx="571432" cy="369331"/>
            </a:xfrm>
            <a:prstGeom prst="rect">
              <a:avLst/>
            </a:prstGeom>
            <a:noFill/>
          </p:spPr>
          <p:txBody>
            <a:bodyPr wrap="square">
              <a:spAutoFit/>
            </a:bodyPr>
            <a:lstStyle/>
            <a:p>
              <a:r>
                <a:rPr lang="en-GB" sz="1800" dirty="0">
                  <a:solidFill>
                    <a:srgbClr val="05066D"/>
                  </a:solidFill>
                  <a:latin typeface="SVN-Poppins SemiBold" panose="00000700000000000000" pitchFamily="2" charset="0"/>
                  <a:cs typeface="SVN-Poppins SemiBold" panose="00000700000000000000" pitchFamily="2" charset="0"/>
                </a:rPr>
                <a:t>23</a:t>
              </a:r>
            </a:p>
          </p:txBody>
        </p:sp>
      </p:grpSp>
      <p:sp>
        <p:nvSpPr>
          <p:cNvPr id="19" name="TextBox 18">
            <a:extLst>
              <a:ext uri="{FF2B5EF4-FFF2-40B4-BE49-F238E27FC236}">
                <a16:creationId xmlns:a16="http://schemas.microsoft.com/office/drawing/2014/main" id="{C2BA6114-A5EE-296D-75E3-2A345E5F6E2A}"/>
              </a:ext>
            </a:extLst>
          </p:cNvPr>
          <p:cNvSpPr txBox="1"/>
          <p:nvPr/>
        </p:nvSpPr>
        <p:spPr>
          <a:xfrm>
            <a:off x="558800" y="1191280"/>
            <a:ext cx="4471096" cy="523220"/>
          </a:xfrm>
          <a:prstGeom prst="rect">
            <a:avLst/>
          </a:prstGeom>
          <a:noFill/>
        </p:spPr>
        <p:txBody>
          <a:bodyPr wrap="none" rtlCol="0">
            <a:spAutoFit/>
          </a:bodyPr>
          <a:lstStyle/>
          <a:p>
            <a:r>
              <a:rPr lang="en-US" sz="2800" dirty="0" err="1">
                <a:solidFill>
                  <a:srgbClr val="05066D"/>
                </a:solidFill>
                <a:latin typeface="SVN-Poppins SemiBold" panose="00000700000000000000" pitchFamily="2" charset="0"/>
                <a:cs typeface="SVN-Poppins SemiBold" panose="00000700000000000000" pitchFamily="2" charset="0"/>
              </a:rPr>
              <a:t>Github</a:t>
            </a:r>
            <a:r>
              <a:rPr lang="en-US" sz="2800" dirty="0">
                <a:solidFill>
                  <a:srgbClr val="05066D"/>
                </a:solidFill>
                <a:latin typeface="SVN-Poppins SemiBold" panose="00000700000000000000" pitchFamily="2" charset="0"/>
                <a:cs typeface="SVN-Poppins SemiBold" panose="00000700000000000000" pitchFamily="2" charset="0"/>
              </a:rPr>
              <a:t> Action Workflow</a:t>
            </a:r>
            <a:endParaRPr lang="en-GB" sz="2800" dirty="0">
              <a:solidFill>
                <a:srgbClr val="05066D"/>
              </a:solidFill>
              <a:latin typeface="SVN-Poppins SemiBold" panose="00000700000000000000" pitchFamily="2" charset="0"/>
              <a:cs typeface="SVN-Poppins SemiBold" panose="00000700000000000000" pitchFamily="2" charset="0"/>
            </a:endParaRPr>
          </a:p>
        </p:txBody>
      </p:sp>
      <p:pic>
        <p:nvPicPr>
          <p:cNvPr id="20" name="Picture 19" descr="A screen shot of a computer&#10;&#10;AI-generated content may be incorrect.">
            <a:extLst>
              <a:ext uri="{FF2B5EF4-FFF2-40B4-BE49-F238E27FC236}">
                <a16:creationId xmlns:a16="http://schemas.microsoft.com/office/drawing/2014/main" id="{A434E476-A284-03C5-65BD-2063BFBEF8CD}"/>
              </a:ext>
            </a:extLst>
          </p:cNvPr>
          <p:cNvPicPr>
            <a:picLocks noChangeAspect="1"/>
          </p:cNvPicPr>
          <p:nvPr/>
        </p:nvPicPr>
        <p:blipFill>
          <a:blip r:embed="rId8" cstate="print">
            <a:extLst>
              <a:ext uri="{28A0092B-C50C-407E-A947-70E740481C1C}">
                <a14:useLocalDpi xmlns:a14="http://schemas.microsoft.com/office/drawing/2010/main" val="0"/>
              </a:ext>
            </a:extLst>
          </a:blip>
          <a:srcRect l="3616" t="2058" r="3202" b="45350"/>
          <a:stretch>
            <a:fillRect/>
          </a:stretch>
        </p:blipFill>
        <p:spPr>
          <a:xfrm>
            <a:off x="558800" y="1725137"/>
            <a:ext cx="8305800" cy="7658595"/>
          </a:xfrm>
          <a:prstGeom prst="rect">
            <a:avLst/>
          </a:prstGeom>
        </p:spPr>
      </p:pic>
      <p:pic>
        <p:nvPicPr>
          <p:cNvPr id="21" name="Picture 20" descr="A screen shot of a computer&#10;&#10;AI-generated content may be incorrect.">
            <a:extLst>
              <a:ext uri="{FF2B5EF4-FFF2-40B4-BE49-F238E27FC236}">
                <a16:creationId xmlns:a16="http://schemas.microsoft.com/office/drawing/2014/main" id="{3F6745B0-BAAB-1D9A-F9EB-92851F8B0362}"/>
              </a:ext>
            </a:extLst>
          </p:cNvPr>
          <p:cNvPicPr>
            <a:picLocks noChangeAspect="1"/>
          </p:cNvPicPr>
          <p:nvPr/>
        </p:nvPicPr>
        <p:blipFill>
          <a:blip r:embed="rId8">
            <a:extLst>
              <a:ext uri="{28A0092B-C50C-407E-A947-70E740481C1C}">
                <a14:useLocalDpi xmlns:a14="http://schemas.microsoft.com/office/drawing/2010/main" val="0"/>
              </a:ext>
            </a:extLst>
          </a:blip>
          <a:srcRect l="3631" t="53651" r="17971" b="2275"/>
          <a:stretch>
            <a:fillRect/>
          </a:stretch>
        </p:blipFill>
        <p:spPr>
          <a:xfrm>
            <a:off x="9182543" y="1725137"/>
            <a:ext cx="8305798" cy="7628373"/>
          </a:xfrm>
          <a:prstGeom prst="rect">
            <a:avLst/>
          </a:prstGeom>
        </p:spPr>
      </p:pic>
    </p:spTree>
    <p:extLst>
      <p:ext uri="{BB962C8B-B14F-4D97-AF65-F5344CB8AC3E}">
        <p14:creationId xmlns:p14="http://schemas.microsoft.com/office/powerpoint/2010/main" val="860613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a:extLst>
            <a:ext uri="{FF2B5EF4-FFF2-40B4-BE49-F238E27FC236}">
              <a16:creationId xmlns:a16="http://schemas.microsoft.com/office/drawing/2014/main" id="{803A0533-97C2-04B7-EB98-1E285B6587D6}"/>
            </a:ext>
          </a:extLst>
        </p:cNvPr>
        <p:cNvGrpSpPr/>
        <p:nvPr/>
      </p:nvGrpSpPr>
      <p:grpSpPr>
        <a:xfrm>
          <a:off x="0" y="0"/>
          <a:ext cx="0" cy="0"/>
          <a:chOff x="0" y="0"/>
          <a:chExt cx="0" cy="0"/>
        </a:xfrm>
      </p:grpSpPr>
      <p:pic>
        <p:nvPicPr>
          <p:cNvPr id="9" name="Graphic 8">
            <a:extLst>
              <a:ext uri="{FF2B5EF4-FFF2-40B4-BE49-F238E27FC236}">
                <a16:creationId xmlns:a16="http://schemas.microsoft.com/office/drawing/2014/main" id="{9DDB56E7-554C-0B00-57D9-3EF5F50C24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44000" y="1790700"/>
            <a:ext cx="12238733" cy="12975839"/>
          </a:xfrm>
          <a:prstGeom prst="rect">
            <a:avLst/>
          </a:prstGeom>
        </p:spPr>
      </p:pic>
      <p:pic>
        <p:nvPicPr>
          <p:cNvPr id="10" name="Picture 9">
            <a:extLst>
              <a:ext uri="{FF2B5EF4-FFF2-40B4-BE49-F238E27FC236}">
                <a16:creationId xmlns:a16="http://schemas.microsoft.com/office/drawing/2014/main" id="{BD70B144-0CBE-C0B7-8A9E-F281E0A2C7B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sp>
        <p:nvSpPr>
          <p:cNvPr id="14" name="TextBox 13">
            <a:extLst>
              <a:ext uri="{FF2B5EF4-FFF2-40B4-BE49-F238E27FC236}">
                <a16:creationId xmlns:a16="http://schemas.microsoft.com/office/drawing/2014/main" id="{1AED78C5-BF8B-91D4-CD4B-6456455615A0}"/>
              </a:ext>
            </a:extLst>
          </p:cNvPr>
          <p:cNvSpPr txBox="1"/>
          <p:nvPr/>
        </p:nvSpPr>
        <p:spPr>
          <a:xfrm>
            <a:off x="17322799" y="9721480"/>
            <a:ext cx="571432" cy="369331"/>
          </a:xfrm>
          <a:prstGeom prst="rect">
            <a:avLst/>
          </a:prstGeom>
          <a:noFill/>
        </p:spPr>
        <p:txBody>
          <a:bodyPr wrap="square">
            <a:spAutoFit/>
          </a:bodyPr>
          <a:lstStyle/>
          <a:p>
            <a:r>
              <a:rPr lang="en-GB" sz="1800" dirty="0">
                <a:solidFill>
                  <a:schemeClr val="bg1"/>
                </a:solidFill>
                <a:latin typeface="SVN-Poppins SemiBold" panose="00000700000000000000" pitchFamily="2" charset="0"/>
                <a:cs typeface="SVN-Poppins SemiBold" panose="00000700000000000000" pitchFamily="2" charset="0"/>
              </a:rPr>
              <a:t>24</a:t>
            </a:r>
          </a:p>
        </p:txBody>
      </p:sp>
      <p:sp>
        <p:nvSpPr>
          <p:cNvPr id="8" name="Freeform 5">
            <a:extLst>
              <a:ext uri="{FF2B5EF4-FFF2-40B4-BE49-F238E27FC236}">
                <a16:creationId xmlns:a16="http://schemas.microsoft.com/office/drawing/2014/main" id="{C0FB639F-8D3F-AF35-E092-1E7ABCB0BCA6}"/>
              </a:ext>
            </a:extLst>
          </p:cNvPr>
          <p:cNvSpPr/>
          <p:nvPr/>
        </p:nvSpPr>
        <p:spPr>
          <a:xfrm flipH="1">
            <a:off x="10375218" y="2265868"/>
            <a:ext cx="7055770" cy="8939920"/>
          </a:xfrm>
          <a:custGeom>
            <a:avLst/>
            <a:gdLst/>
            <a:ahLst/>
            <a:cxnLst/>
            <a:rect l="l" t="t" r="r" b="b"/>
            <a:pathLst>
              <a:path w="6224449" h="8502165">
                <a:moveTo>
                  <a:pt x="0" y="0"/>
                </a:moveTo>
                <a:lnTo>
                  <a:pt x="6224449" y="0"/>
                </a:lnTo>
                <a:lnTo>
                  <a:pt x="6224449" y="8502166"/>
                </a:lnTo>
                <a:lnTo>
                  <a:pt x="0" y="8502166"/>
                </a:lnTo>
                <a:lnTo>
                  <a:pt x="0" y="0"/>
                </a:lnTo>
                <a:close/>
              </a:path>
            </a:pathLst>
          </a:custGeom>
          <a:blipFill>
            <a:blip r:embed="rId5"/>
            <a:stretch>
              <a:fillRect t="-21008"/>
            </a:stretch>
          </a:blipFill>
        </p:spPr>
      </p:sp>
      <p:sp>
        <p:nvSpPr>
          <p:cNvPr id="2" name="TextBox 4">
            <a:extLst>
              <a:ext uri="{FF2B5EF4-FFF2-40B4-BE49-F238E27FC236}">
                <a16:creationId xmlns:a16="http://schemas.microsoft.com/office/drawing/2014/main" id="{F924F3B9-0A1F-37DB-F11E-B0AFEAC6F308}"/>
              </a:ext>
            </a:extLst>
          </p:cNvPr>
          <p:cNvSpPr txBox="1"/>
          <p:nvPr/>
        </p:nvSpPr>
        <p:spPr>
          <a:xfrm>
            <a:off x="869712" y="2373511"/>
            <a:ext cx="11017488" cy="4801314"/>
          </a:xfrm>
          <a:prstGeom prst="rect">
            <a:avLst/>
          </a:prstGeom>
        </p:spPr>
        <p:txBody>
          <a:bodyPr wrap="square" lIns="0" tIns="0" rIns="0" bIns="0" rtlCol="0" anchor="t">
            <a:spAutoFit/>
          </a:bodyPr>
          <a:lstStyle/>
          <a:p>
            <a:pPr marL="0" lvl="0" indent="0" algn="l">
              <a:spcBef>
                <a:spcPct val="0"/>
              </a:spcBef>
            </a:pPr>
            <a:r>
              <a:rPr lang="en-US" sz="7200" b="1" dirty="0">
                <a:solidFill>
                  <a:srgbClr val="FFFFFF"/>
                </a:solidFill>
                <a:latin typeface="SVN-Poppins Black" panose="00000A00000000000000" pitchFamily="2" charset="0"/>
                <a:ea typeface="Poppins Bold"/>
                <a:cs typeface="SVN-Poppins Black" panose="00000A00000000000000" pitchFamily="2" charset="0"/>
                <a:sym typeface="Poppins Bold"/>
              </a:rPr>
              <a:t>04</a:t>
            </a:r>
          </a:p>
          <a:p>
            <a:pPr marL="0" lvl="0" indent="0" algn="l">
              <a:spcBef>
                <a:spcPct val="0"/>
              </a:spcBef>
            </a:pPr>
            <a:r>
              <a:rPr lang="en-US" sz="12000" b="1" dirty="0">
                <a:solidFill>
                  <a:srgbClr val="FFFFFF"/>
                </a:solidFill>
                <a:latin typeface="SVN-Poppins Black" panose="00000A00000000000000" pitchFamily="2" charset="0"/>
                <a:ea typeface="Poppins Bold"/>
                <a:cs typeface="SVN-Poppins Black" panose="00000A00000000000000" pitchFamily="2" charset="0"/>
                <a:sym typeface="Poppins Bold"/>
              </a:rPr>
              <a:t>Kết quả</a:t>
            </a:r>
          </a:p>
          <a:p>
            <a:pPr marL="0" lvl="0" indent="0" algn="l">
              <a:spcBef>
                <a:spcPct val="0"/>
              </a:spcBef>
            </a:pPr>
            <a:r>
              <a:rPr lang="en-US" sz="12000" b="1" dirty="0">
                <a:solidFill>
                  <a:srgbClr val="FFFFFF"/>
                </a:solidFill>
                <a:latin typeface="SVN-Poppins Black" panose="00000A00000000000000" pitchFamily="2" charset="0"/>
                <a:ea typeface="Poppins Bold"/>
                <a:cs typeface="SVN-Poppins Black" panose="00000A00000000000000" pitchFamily="2" charset="0"/>
                <a:sym typeface="Poppins Bold"/>
              </a:rPr>
              <a:t>Nghiên cứu</a:t>
            </a:r>
          </a:p>
        </p:txBody>
      </p:sp>
    </p:spTree>
    <p:extLst>
      <p:ext uri="{BB962C8B-B14F-4D97-AF65-F5344CB8AC3E}">
        <p14:creationId xmlns:p14="http://schemas.microsoft.com/office/powerpoint/2010/main" val="365623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DE3EB-99DA-3BB2-2169-C73EFF9833ED}"/>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698E1E28-DC9A-ACA2-286D-C508522ECA32}"/>
              </a:ext>
            </a:extLst>
          </p:cNvPr>
          <p:cNvSpPr/>
          <p:nvPr/>
        </p:nvSpPr>
        <p:spPr>
          <a:xfrm>
            <a:off x="-2819400" y="-4701734"/>
            <a:ext cx="28212405" cy="8874084"/>
          </a:xfrm>
          <a:custGeom>
            <a:avLst/>
            <a:gdLst/>
            <a:ahLst/>
            <a:cxnLst/>
            <a:rect l="l" t="t" r="r" b="b"/>
            <a:pathLst>
              <a:path w="28212405" h="8874084">
                <a:moveTo>
                  <a:pt x="0" y="0"/>
                </a:moveTo>
                <a:lnTo>
                  <a:pt x="28212405" y="0"/>
                </a:lnTo>
                <a:lnTo>
                  <a:pt x="28212405" y="8874083"/>
                </a:lnTo>
                <a:lnTo>
                  <a:pt x="0" y="8874083"/>
                </a:lnTo>
                <a:lnTo>
                  <a:pt x="0" y="0"/>
                </a:lnTo>
                <a:close/>
              </a:path>
            </a:pathLst>
          </a:custGeom>
          <a:blipFill dpi="0" rotWithShape="1">
            <a:blip r:embed="rId2">
              <a:alphaModFix amt="15000"/>
              <a:extLst>
                <a:ext uri="{96DAC541-7B7A-43D3-8B79-37D633B846F1}">
                  <asvg:svgBlip xmlns:asvg="http://schemas.microsoft.com/office/drawing/2016/SVG/main" r:embed="rId3"/>
                </a:ext>
              </a:extLst>
            </a:blip>
            <a:srcRect/>
            <a:stretch>
              <a:fillRect/>
            </a:stretch>
          </a:blipFill>
        </p:spPr>
        <p:txBody>
          <a:bodyPr/>
          <a:lstStyle/>
          <a:p>
            <a:endParaRPr lang="en-GB" dirty="0"/>
          </a:p>
        </p:txBody>
      </p:sp>
      <p:sp>
        <p:nvSpPr>
          <p:cNvPr id="32" name="TextBox 31">
            <a:extLst>
              <a:ext uri="{FF2B5EF4-FFF2-40B4-BE49-F238E27FC236}">
                <a16:creationId xmlns:a16="http://schemas.microsoft.com/office/drawing/2014/main" id="{C775FF6E-D79F-CEDB-2EC8-126E4EE3FD26}"/>
              </a:ext>
            </a:extLst>
          </p:cNvPr>
          <p:cNvSpPr txBox="1"/>
          <p:nvPr/>
        </p:nvSpPr>
        <p:spPr>
          <a:xfrm>
            <a:off x="533400" y="495300"/>
            <a:ext cx="6705600" cy="769441"/>
          </a:xfrm>
          <a:prstGeom prst="rect">
            <a:avLst/>
          </a:prstGeom>
          <a:noFill/>
        </p:spPr>
        <p:txBody>
          <a:bodyPr wrap="square" rtlCol="0">
            <a:spAutoFit/>
          </a:bodyPr>
          <a:lstStyle/>
          <a:p>
            <a:r>
              <a:rPr lang="en-US" sz="4400" dirty="0">
                <a:solidFill>
                  <a:srgbClr val="05066D"/>
                </a:solidFill>
                <a:latin typeface="SVN-Poppins SemiBold" panose="00000700000000000000" pitchFamily="2" charset="0"/>
                <a:cs typeface="SVN-Poppins SemiBold" panose="00000700000000000000" pitchFamily="2" charset="0"/>
              </a:rPr>
              <a:t>4. Kết quả nghiên cứu</a:t>
            </a:r>
            <a:endParaRPr lang="en-GB" sz="4400" dirty="0">
              <a:solidFill>
                <a:srgbClr val="05066D"/>
              </a:solidFill>
              <a:latin typeface="SVN-Poppins SemiBold" panose="00000700000000000000" pitchFamily="2" charset="0"/>
              <a:cs typeface="SVN-Poppins SemiBold" panose="00000700000000000000" pitchFamily="2" charset="0"/>
            </a:endParaRPr>
          </a:p>
        </p:txBody>
      </p:sp>
      <p:pic>
        <p:nvPicPr>
          <p:cNvPr id="33" name="Picture 32">
            <a:extLst>
              <a:ext uri="{FF2B5EF4-FFF2-40B4-BE49-F238E27FC236}">
                <a16:creationId xmlns:a16="http://schemas.microsoft.com/office/drawing/2014/main" id="{27A68586-A685-1866-23AB-6C85A67ECA8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34" name="Straight Connector 33">
            <a:extLst>
              <a:ext uri="{FF2B5EF4-FFF2-40B4-BE49-F238E27FC236}">
                <a16:creationId xmlns:a16="http://schemas.microsoft.com/office/drawing/2014/main" id="{24D933D0-93B6-367C-967C-7BFA5FA2D255}"/>
              </a:ext>
            </a:extLst>
          </p:cNvPr>
          <p:cNvCxnSpPr>
            <a:cxnSpLocks/>
          </p:cNvCxnSpPr>
          <p:nvPr/>
        </p:nvCxnSpPr>
        <p:spPr>
          <a:xfrm>
            <a:off x="6858000" y="876300"/>
            <a:ext cx="9753600"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2313BD1-9878-AC41-5548-1BB2BCBC5553}"/>
              </a:ext>
            </a:extLst>
          </p:cNvPr>
          <p:cNvGrpSpPr/>
          <p:nvPr/>
        </p:nvGrpSpPr>
        <p:grpSpPr>
          <a:xfrm>
            <a:off x="558800" y="9563100"/>
            <a:ext cx="17335431" cy="527711"/>
            <a:chOff x="558800" y="9563100"/>
            <a:chExt cx="17335431" cy="527711"/>
          </a:xfrm>
        </p:grpSpPr>
        <p:sp>
          <p:nvSpPr>
            <p:cNvPr id="6" name="TextBox 5">
              <a:extLst>
                <a:ext uri="{FF2B5EF4-FFF2-40B4-BE49-F238E27FC236}">
                  <a16:creationId xmlns:a16="http://schemas.microsoft.com/office/drawing/2014/main" id="{6D8C71F7-0885-AC3D-6064-33765664E5E2}"/>
                </a:ext>
              </a:extLst>
            </p:cNvPr>
            <p:cNvSpPr txBox="1"/>
            <p:nvPr/>
          </p:nvSpPr>
          <p:spPr>
            <a:xfrm>
              <a:off x="558800" y="9714453"/>
              <a:ext cx="12344400" cy="338554"/>
            </a:xfrm>
            <a:prstGeom prst="rect">
              <a:avLst/>
            </a:prstGeom>
            <a:noFill/>
          </p:spPr>
          <p:txBody>
            <a:bodyPr wrap="square">
              <a:spAutoFit/>
            </a:bodyPr>
            <a:lstStyle/>
            <a:p>
              <a:r>
                <a:rPr lang="en-GB" sz="1600" dirty="0">
                  <a:solidFill>
                    <a:srgbClr val="05066D"/>
                  </a:solidFill>
                  <a:latin typeface="SVN-Poppins SemiBold" panose="00000700000000000000" pitchFamily="2" charset="0"/>
                  <a:cs typeface="SVN-Poppins SemiBold" panose="00000700000000000000" pitchFamily="2" charset="0"/>
                </a:rPr>
                <a:t>XÂY DỰNG HỆ THỐNG THEO DÕI DỰ ÁN PHẦN MỀM LÀM VIỆC NHÓM CỦA SINH VIÊN QUA GITHUB ACTION</a:t>
              </a:r>
            </a:p>
          </p:txBody>
        </p:sp>
        <p:cxnSp>
          <p:nvCxnSpPr>
            <p:cNvPr id="7" name="Straight Connector 6">
              <a:extLst>
                <a:ext uri="{FF2B5EF4-FFF2-40B4-BE49-F238E27FC236}">
                  <a16:creationId xmlns:a16="http://schemas.microsoft.com/office/drawing/2014/main" id="{92447E25-469A-20EB-8420-1288D2AEB2EB}"/>
                </a:ext>
              </a:extLst>
            </p:cNvPr>
            <p:cNvCxnSpPr>
              <a:cxnSpLocks/>
            </p:cNvCxnSpPr>
            <p:nvPr/>
          </p:nvCxnSpPr>
          <p:spPr>
            <a:xfrm>
              <a:off x="686686" y="9563100"/>
              <a:ext cx="16991714"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DE4ABAB-6D61-13A1-F6E9-DC6E6D246270}"/>
                </a:ext>
              </a:extLst>
            </p:cNvPr>
            <p:cNvSpPr txBox="1"/>
            <p:nvPr/>
          </p:nvSpPr>
          <p:spPr>
            <a:xfrm>
              <a:off x="17322799" y="9721480"/>
              <a:ext cx="571432" cy="369331"/>
            </a:xfrm>
            <a:prstGeom prst="rect">
              <a:avLst/>
            </a:prstGeom>
            <a:noFill/>
          </p:spPr>
          <p:txBody>
            <a:bodyPr wrap="square">
              <a:spAutoFit/>
            </a:bodyPr>
            <a:lstStyle/>
            <a:p>
              <a:r>
                <a:rPr lang="en-GB" sz="1800" dirty="0">
                  <a:solidFill>
                    <a:srgbClr val="05066D"/>
                  </a:solidFill>
                  <a:latin typeface="SVN-Poppins SemiBold" panose="00000700000000000000" pitchFamily="2" charset="0"/>
                  <a:cs typeface="SVN-Poppins SemiBold" panose="00000700000000000000" pitchFamily="2" charset="0"/>
                </a:rPr>
                <a:t>25</a:t>
              </a:r>
            </a:p>
          </p:txBody>
        </p:sp>
      </p:grpSp>
      <p:sp>
        <p:nvSpPr>
          <p:cNvPr id="3" name="TextBox 2">
            <a:extLst>
              <a:ext uri="{FF2B5EF4-FFF2-40B4-BE49-F238E27FC236}">
                <a16:creationId xmlns:a16="http://schemas.microsoft.com/office/drawing/2014/main" id="{D799F551-EC7E-C820-1BF8-90A6BCE7A89F}"/>
              </a:ext>
            </a:extLst>
          </p:cNvPr>
          <p:cNvSpPr txBox="1"/>
          <p:nvPr/>
        </p:nvSpPr>
        <p:spPr>
          <a:xfrm>
            <a:off x="558800" y="1281070"/>
            <a:ext cx="2036135" cy="523220"/>
          </a:xfrm>
          <a:prstGeom prst="rect">
            <a:avLst/>
          </a:prstGeom>
          <a:noFill/>
        </p:spPr>
        <p:txBody>
          <a:bodyPr wrap="none" rtlCol="0">
            <a:spAutoFit/>
          </a:bodyPr>
          <a:lstStyle/>
          <a:p>
            <a:r>
              <a:rPr lang="en-US" sz="2800" dirty="0">
                <a:solidFill>
                  <a:srgbClr val="05066D"/>
                </a:solidFill>
                <a:latin typeface="SVN-Poppins SemiBold" panose="00000700000000000000" pitchFamily="2" charset="0"/>
                <a:cs typeface="SVN-Poppins SemiBold" panose="00000700000000000000" pitchFamily="2" charset="0"/>
              </a:rPr>
              <a:t>Trang chủ</a:t>
            </a:r>
            <a:endParaRPr lang="en-GB" sz="2800" dirty="0">
              <a:solidFill>
                <a:srgbClr val="05066D"/>
              </a:solidFill>
              <a:latin typeface="SVN-Poppins SemiBold" panose="00000700000000000000" pitchFamily="2" charset="0"/>
              <a:cs typeface="SVN-Poppins SemiBold" panose="00000700000000000000" pitchFamily="2" charset="0"/>
            </a:endParaRPr>
          </a:p>
        </p:txBody>
      </p:sp>
      <p:pic>
        <p:nvPicPr>
          <p:cNvPr id="9" name="Picture 8" descr="A screenshot of a computer&#10;&#10;AI-generated content may be incorrect.">
            <a:extLst>
              <a:ext uri="{FF2B5EF4-FFF2-40B4-BE49-F238E27FC236}">
                <a16:creationId xmlns:a16="http://schemas.microsoft.com/office/drawing/2014/main" id="{2CBB2C59-EC2F-7F0A-00F5-F4CA8CE3A6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95600" y="1485900"/>
            <a:ext cx="12600000" cy="8110572"/>
          </a:xfrm>
          <a:prstGeom prst="rect">
            <a:avLst/>
          </a:prstGeom>
        </p:spPr>
      </p:pic>
    </p:spTree>
    <p:extLst>
      <p:ext uri="{BB962C8B-B14F-4D97-AF65-F5344CB8AC3E}">
        <p14:creationId xmlns:p14="http://schemas.microsoft.com/office/powerpoint/2010/main" val="189775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E9443-1E9E-C1FC-9F43-91E2A83EF8C2}"/>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5DB6F2B1-5AD3-1645-3B2C-411AD6DF50E2}"/>
              </a:ext>
            </a:extLst>
          </p:cNvPr>
          <p:cNvSpPr/>
          <p:nvPr/>
        </p:nvSpPr>
        <p:spPr>
          <a:xfrm>
            <a:off x="-2819400" y="-4701734"/>
            <a:ext cx="28212405" cy="8874084"/>
          </a:xfrm>
          <a:custGeom>
            <a:avLst/>
            <a:gdLst/>
            <a:ahLst/>
            <a:cxnLst/>
            <a:rect l="l" t="t" r="r" b="b"/>
            <a:pathLst>
              <a:path w="28212405" h="8874084">
                <a:moveTo>
                  <a:pt x="0" y="0"/>
                </a:moveTo>
                <a:lnTo>
                  <a:pt x="28212405" y="0"/>
                </a:lnTo>
                <a:lnTo>
                  <a:pt x="28212405" y="8874083"/>
                </a:lnTo>
                <a:lnTo>
                  <a:pt x="0" y="8874083"/>
                </a:lnTo>
                <a:lnTo>
                  <a:pt x="0" y="0"/>
                </a:lnTo>
                <a:close/>
              </a:path>
            </a:pathLst>
          </a:custGeom>
          <a:blipFill dpi="0" rotWithShape="1">
            <a:blip r:embed="rId2">
              <a:alphaModFix amt="15000"/>
              <a:extLst>
                <a:ext uri="{96DAC541-7B7A-43D3-8B79-37D633B846F1}">
                  <asvg:svgBlip xmlns:asvg="http://schemas.microsoft.com/office/drawing/2016/SVG/main" r:embed="rId3"/>
                </a:ext>
              </a:extLst>
            </a:blip>
            <a:srcRect/>
            <a:stretch>
              <a:fillRect/>
            </a:stretch>
          </a:blipFill>
        </p:spPr>
        <p:txBody>
          <a:bodyPr/>
          <a:lstStyle/>
          <a:p>
            <a:endParaRPr lang="en-GB" dirty="0"/>
          </a:p>
        </p:txBody>
      </p:sp>
      <p:sp>
        <p:nvSpPr>
          <p:cNvPr id="32" name="TextBox 31">
            <a:extLst>
              <a:ext uri="{FF2B5EF4-FFF2-40B4-BE49-F238E27FC236}">
                <a16:creationId xmlns:a16="http://schemas.microsoft.com/office/drawing/2014/main" id="{22E53907-29DA-9CEB-AAA8-89752AA1D359}"/>
              </a:ext>
            </a:extLst>
          </p:cNvPr>
          <p:cNvSpPr txBox="1"/>
          <p:nvPr/>
        </p:nvSpPr>
        <p:spPr>
          <a:xfrm>
            <a:off x="533400" y="495300"/>
            <a:ext cx="6705600" cy="769441"/>
          </a:xfrm>
          <a:prstGeom prst="rect">
            <a:avLst/>
          </a:prstGeom>
          <a:noFill/>
        </p:spPr>
        <p:txBody>
          <a:bodyPr wrap="square" rtlCol="0">
            <a:spAutoFit/>
          </a:bodyPr>
          <a:lstStyle/>
          <a:p>
            <a:r>
              <a:rPr lang="en-US" sz="4400" dirty="0">
                <a:solidFill>
                  <a:srgbClr val="05066D"/>
                </a:solidFill>
                <a:latin typeface="SVN-Poppins SemiBold" panose="00000700000000000000" pitchFamily="2" charset="0"/>
                <a:cs typeface="SVN-Poppins SemiBold" panose="00000700000000000000" pitchFamily="2" charset="0"/>
              </a:rPr>
              <a:t>4. Kết quả nghiên cứu</a:t>
            </a:r>
            <a:endParaRPr lang="en-GB" sz="4400" dirty="0">
              <a:solidFill>
                <a:srgbClr val="05066D"/>
              </a:solidFill>
              <a:latin typeface="SVN-Poppins SemiBold" panose="00000700000000000000" pitchFamily="2" charset="0"/>
              <a:cs typeface="SVN-Poppins SemiBold" panose="00000700000000000000" pitchFamily="2" charset="0"/>
            </a:endParaRPr>
          </a:p>
        </p:txBody>
      </p:sp>
      <p:pic>
        <p:nvPicPr>
          <p:cNvPr id="33" name="Picture 32">
            <a:extLst>
              <a:ext uri="{FF2B5EF4-FFF2-40B4-BE49-F238E27FC236}">
                <a16:creationId xmlns:a16="http://schemas.microsoft.com/office/drawing/2014/main" id="{04056C15-1BAC-550F-F2E6-40B3E8ABD2D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34" name="Straight Connector 33">
            <a:extLst>
              <a:ext uri="{FF2B5EF4-FFF2-40B4-BE49-F238E27FC236}">
                <a16:creationId xmlns:a16="http://schemas.microsoft.com/office/drawing/2014/main" id="{19B2E8F1-E3E0-162A-4EC2-2DF3BCA1845F}"/>
              </a:ext>
            </a:extLst>
          </p:cNvPr>
          <p:cNvCxnSpPr>
            <a:cxnSpLocks/>
          </p:cNvCxnSpPr>
          <p:nvPr/>
        </p:nvCxnSpPr>
        <p:spPr>
          <a:xfrm>
            <a:off x="6858000" y="876300"/>
            <a:ext cx="9753600"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640410D-66CF-3B3A-8EB7-88A87328104F}"/>
              </a:ext>
            </a:extLst>
          </p:cNvPr>
          <p:cNvGrpSpPr/>
          <p:nvPr/>
        </p:nvGrpSpPr>
        <p:grpSpPr>
          <a:xfrm>
            <a:off x="558800" y="9563100"/>
            <a:ext cx="17335431" cy="527711"/>
            <a:chOff x="558800" y="9563100"/>
            <a:chExt cx="17335431" cy="527711"/>
          </a:xfrm>
        </p:grpSpPr>
        <p:sp>
          <p:nvSpPr>
            <p:cNvPr id="6" name="TextBox 5">
              <a:extLst>
                <a:ext uri="{FF2B5EF4-FFF2-40B4-BE49-F238E27FC236}">
                  <a16:creationId xmlns:a16="http://schemas.microsoft.com/office/drawing/2014/main" id="{6EC2DA24-F337-659E-5D3D-36D9038CA1F8}"/>
                </a:ext>
              </a:extLst>
            </p:cNvPr>
            <p:cNvSpPr txBox="1"/>
            <p:nvPr/>
          </p:nvSpPr>
          <p:spPr>
            <a:xfrm>
              <a:off x="558800" y="9714453"/>
              <a:ext cx="12344400" cy="338554"/>
            </a:xfrm>
            <a:prstGeom prst="rect">
              <a:avLst/>
            </a:prstGeom>
            <a:noFill/>
          </p:spPr>
          <p:txBody>
            <a:bodyPr wrap="square">
              <a:spAutoFit/>
            </a:bodyPr>
            <a:lstStyle/>
            <a:p>
              <a:r>
                <a:rPr lang="en-GB" sz="1600" dirty="0">
                  <a:solidFill>
                    <a:srgbClr val="05066D"/>
                  </a:solidFill>
                  <a:latin typeface="SVN-Poppins SemiBold" panose="00000700000000000000" pitchFamily="2" charset="0"/>
                  <a:cs typeface="SVN-Poppins SemiBold" panose="00000700000000000000" pitchFamily="2" charset="0"/>
                </a:rPr>
                <a:t>XÂY DỰNG HỆ THỐNG THEO DÕI DỰ ÁN PHẦN MỀM LÀM VIỆC NHÓM CỦA SINH VIÊN QUA GITHUB ACTION</a:t>
              </a:r>
            </a:p>
          </p:txBody>
        </p:sp>
        <p:cxnSp>
          <p:nvCxnSpPr>
            <p:cNvPr id="7" name="Straight Connector 6">
              <a:extLst>
                <a:ext uri="{FF2B5EF4-FFF2-40B4-BE49-F238E27FC236}">
                  <a16:creationId xmlns:a16="http://schemas.microsoft.com/office/drawing/2014/main" id="{09BEFBA1-AE41-AB26-DEBB-A8A466603D11}"/>
                </a:ext>
              </a:extLst>
            </p:cNvPr>
            <p:cNvCxnSpPr>
              <a:cxnSpLocks/>
            </p:cNvCxnSpPr>
            <p:nvPr/>
          </p:nvCxnSpPr>
          <p:spPr>
            <a:xfrm>
              <a:off x="686686" y="9563100"/>
              <a:ext cx="16991714"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C6FA07-7360-A127-B689-FD07084A31A2}"/>
                </a:ext>
              </a:extLst>
            </p:cNvPr>
            <p:cNvSpPr txBox="1"/>
            <p:nvPr/>
          </p:nvSpPr>
          <p:spPr>
            <a:xfrm>
              <a:off x="17322799" y="9721480"/>
              <a:ext cx="571432" cy="369331"/>
            </a:xfrm>
            <a:prstGeom prst="rect">
              <a:avLst/>
            </a:prstGeom>
            <a:noFill/>
          </p:spPr>
          <p:txBody>
            <a:bodyPr wrap="square">
              <a:spAutoFit/>
            </a:bodyPr>
            <a:lstStyle/>
            <a:p>
              <a:r>
                <a:rPr lang="en-GB" sz="1800" dirty="0">
                  <a:solidFill>
                    <a:srgbClr val="05066D"/>
                  </a:solidFill>
                  <a:latin typeface="SVN-Poppins SemiBold" panose="00000700000000000000" pitchFamily="2" charset="0"/>
                  <a:cs typeface="SVN-Poppins SemiBold" panose="00000700000000000000" pitchFamily="2" charset="0"/>
                </a:rPr>
                <a:t>26</a:t>
              </a:r>
            </a:p>
          </p:txBody>
        </p:sp>
      </p:grpSp>
      <p:sp>
        <p:nvSpPr>
          <p:cNvPr id="3" name="TextBox 2">
            <a:extLst>
              <a:ext uri="{FF2B5EF4-FFF2-40B4-BE49-F238E27FC236}">
                <a16:creationId xmlns:a16="http://schemas.microsoft.com/office/drawing/2014/main" id="{34C47175-A533-115A-C026-527E87214375}"/>
              </a:ext>
            </a:extLst>
          </p:cNvPr>
          <p:cNvSpPr txBox="1"/>
          <p:nvPr/>
        </p:nvSpPr>
        <p:spPr>
          <a:xfrm>
            <a:off x="558800" y="1281070"/>
            <a:ext cx="3033203" cy="523220"/>
          </a:xfrm>
          <a:prstGeom prst="rect">
            <a:avLst/>
          </a:prstGeom>
          <a:noFill/>
        </p:spPr>
        <p:txBody>
          <a:bodyPr wrap="none" rtlCol="0">
            <a:spAutoFit/>
          </a:bodyPr>
          <a:lstStyle/>
          <a:p>
            <a:r>
              <a:rPr lang="en-US" sz="2800" dirty="0">
                <a:solidFill>
                  <a:srgbClr val="05066D"/>
                </a:solidFill>
                <a:latin typeface="SVN-Poppins SemiBold" panose="00000700000000000000" pitchFamily="2" charset="0"/>
                <a:cs typeface="SVN-Poppins SemiBold" panose="00000700000000000000" pitchFamily="2" charset="0"/>
              </a:rPr>
              <a:t>Trang khóa học</a:t>
            </a:r>
            <a:endParaRPr lang="en-GB" sz="2800" dirty="0">
              <a:solidFill>
                <a:srgbClr val="05066D"/>
              </a:solidFill>
              <a:latin typeface="SVN-Poppins SemiBold" panose="00000700000000000000" pitchFamily="2" charset="0"/>
              <a:cs typeface="SVN-Poppins SemiBold" panose="00000700000000000000" pitchFamily="2" charset="0"/>
            </a:endParaRPr>
          </a:p>
        </p:txBody>
      </p:sp>
      <p:pic>
        <p:nvPicPr>
          <p:cNvPr id="10" name="Picture 9" descr="A screenshot of a computer&#10;&#10;AI-generated content may be incorrect.">
            <a:extLst>
              <a:ext uri="{FF2B5EF4-FFF2-40B4-BE49-F238E27FC236}">
                <a16:creationId xmlns:a16="http://schemas.microsoft.com/office/drawing/2014/main" id="{60122A3E-6098-78C9-8EF3-051B34E7A0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44000" y="1580780"/>
            <a:ext cx="12600000" cy="7972435"/>
          </a:xfrm>
          <a:prstGeom prst="rect">
            <a:avLst/>
          </a:prstGeom>
        </p:spPr>
      </p:pic>
    </p:spTree>
    <p:extLst>
      <p:ext uri="{BB962C8B-B14F-4D97-AF65-F5344CB8AC3E}">
        <p14:creationId xmlns:p14="http://schemas.microsoft.com/office/powerpoint/2010/main" val="306179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a:extLst>
            <a:ext uri="{FF2B5EF4-FFF2-40B4-BE49-F238E27FC236}">
              <a16:creationId xmlns:a16="http://schemas.microsoft.com/office/drawing/2014/main" id="{3CA8B964-E896-32EE-F41C-53B722B3689F}"/>
            </a:ext>
          </a:extLst>
        </p:cNvPr>
        <p:cNvGrpSpPr/>
        <p:nvPr/>
      </p:nvGrpSpPr>
      <p:grpSpPr>
        <a:xfrm>
          <a:off x="0" y="0"/>
          <a:ext cx="0" cy="0"/>
          <a:chOff x="0" y="0"/>
          <a:chExt cx="0" cy="0"/>
        </a:xfrm>
      </p:grpSpPr>
      <p:pic>
        <p:nvPicPr>
          <p:cNvPr id="9" name="Graphic 8">
            <a:extLst>
              <a:ext uri="{FF2B5EF4-FFF2-40B4-BE49-F238E27FC236}">
                <a16:creationId xmlns:a16="http://schemas.microsoft.com/office/drawing/2014/main" id="{1E9D6398-FA9F-BB58-51B7-D2C7DCB9E8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44000" y="1790700"/>
            <a:ext cx="12238733" cy="12975839"/>
          </a:xfrm>
          <a:prstGeom prst="rect">
            <a:avLst/>
          </a:prstGeom>
        </p:spPr>
      </p:pic>
      <p:sp>
        <p:nvSpPr>
          <p:cNvPr id="4" name="TextBox 4">
            <a:extLst>
              <a:ext uri="{FF2B5EF4-FFF2-40B4-BE49-F238E27FC236}">
                <a16:creationId xmlns:a16="http://schemas.microsoft.com/office/drawing/2014/main" id="{DAF5F733-2175-F764-4555-42F73940ADA2}"/>
              </a:ext>
            </a:extLst>
          </p:cNvPr>
          <p:cNvSpPr txBox="1"/>
          <p:nvPr/>
        </p:nvSpPr>
        <p:spPr>
          <a:xfrm>
            <a:off x="844312" y="3093557"/>
            <a:ext cx="9846501" cy="3667671"/>
          </a:xfrm>
          <a:prstGeom prst="rect">
            <a:avLst/>
          </a:prstGeom>
        </p:spPr>
        <p:txBody>
          <a:bodyPr lIns="0" tIns="0" rIns="0" bIns="0" rtlCol="0" anchor="t">
            <a:spAutoFit/>
          </a:bodyPr>
          <a:lstStyle/>
          <a:p>
            <a:pPr marL="0" lvl="0" indent="0" algn="l">
              <a:spcBef>
                <a:spcPct val="0"/>
              </a:spcBef>
            </a:pPr>
            <a:r>
              <a:rPr lang="en-US" sz="7200" b="1" dirty="0">
                <a:solidFill>
                  <a:srgbClr val="FFFFFF"/>
                </a:solidFill>
                <a:latin typeface="SVN-Poppins Black" panose="00000A00000000000000" pitchFamily="2" charset="0"/>
                <a:ea typeface="Poppins Bold"/>
                <a:cs typeface="SVN-Poppins Black" panose="00000A00000000000000" pitchFamily="2" charset="0"/>
                <a:sym typeface="Poppins Bold"/>
              </a:rPr>
              <a:t>01</a:t>
            </a:r>
            <a:r>
              <a:rPr lang="en-US" sz="12000" b="1" dirty="0">
                <a:solidFill>
                  <a:srgbClr val="FFFFFF"/>
                </a:solidFill>
                <a:latin typeface="SVN-Poppins Black" panose="00000A00000000000000" pitchFamily="2" charset="0"/>
                <a:ea typeface="Poppins Bold"/>
                <a:cs typeface="SVN-Poppins Black" panose="00000A00000000000000" pitchFamily="2" charset="0"/>
                <a:sym typeface="Poppins Bold"/>
              </a:rPr>
              <a:t> </a:t>
            </a:r>
          </a:p>
          <a:p>
            <a:pPr marL="0" lvl="0" indent="0" algn="l">
              <a:spcBef>
                <a:spcPct val="0"/>
              </a:spcBef>
            </a:pPr>
            <a:r>
              <a:rPr lang="en-US" sz="12000" b="1" dirty="0">
                <a:solidFill>
                  <a:srgbClr val="FFFFFF"/>
                </a:solidFill>
                <a:latin typeface="SVN-Poppins Black" panose="00000A00000000000000" pitchFamily="2" charset="0"/>
                <a:ea typeface="Poppins Bold"/>
                <a:cs typeface="SVN-Poppins Black" panose="00000A00000000000000" pitchFamily="2" charset="0"/>
                <a:sym typeface="Poppins Bold"/>
              </a:rPr>
              <a:t>Đặt vấn đề</a:t>
            </a:r>
          </a:p>
        </p:txBody>
      </p:sp>
      <p:pic>
        <p:nvPicPr>
          <p:cNvPr id="10" name="Picture 9">
            <a:extLst>
              <a:ext uri="{FF2B5EF4-FFF2-40B4-BE49-F238E27FC236}">
                <a16:creationId xmlns:a16="http://schemas.microsoft.com/office/drawing/2014/main" id="{AA551803-0245-AA97-475D-7E19DCC535C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sp>
        <p:nvSpPr>
          <p:cNvPr id="14" name="TextBox 13">
            <a:extLst>
              <a:ext uri="{FF2B5EF4-FFF2-40B4-BE49-F238E27FC236}">
                <a16:creationId xmlns:a16="http://schemas.microsoft.com/office/drawing/2014/main" id="{33E01B35-1FCD-AD2F-54D8-1CEE1820100F}"/>
              </a:ext>
            </a:extLst>
          </p:cNvPr>
          <p:cNvSpPr txBox="1"/>
          <p:nvPr/>
        </p:nvSpPr>
        <p:spPr>
          <a:xfrm>
            <a:off x="17322799" y="9721480"/>
            <a:ext cx="571432" cy="369331"/>
          </a:xfrm>
          <a:prstGeom prst="rect">
            <a:avLst/>
          </a:prstGeom>
          <a:noFill/>
        </p:spPr>
        <p:txBody>
          <a:bodyPr wrap="square">
            <a:spAutoFit/>
          </a:bodyPr>
          <a:lstStyle/>
          <a:p>
            <a:r>
              <a:rPr lang="en-GB" sz="1800" dirty="0">
                <a:solidFill>
                  <a:schemeClr val="bg1"/>
                </a:solidFill>
                <a:latin typeface="SVN-Poppins SemiBold" panose="00000700000000000000" pitchFamily="2" charset="0"/>
                <a:cs typeface="SVN-Poppins SemiBold" panose="00000700000000000000" pitchFamily="2" charset="0"/>
              </a:rPr>
              <a:t>03</a:t>
            </a:r>
          </a:p>
        </p:txBody>
      </p:sp>
      <p:sp>
        <p:nvSpPr>
          <p:cNvPr id="8" name="Freeform 5">
            <a:extLst>
              <a:ext uri="{FF2B5EF4-FFF2-40B4-BE49-F238E27FC236}">
                <a16:creationId xmlns:a16="http://schemas.microsoft.com/office/drawing/2014/main" id="{6AE71BF3-00F5-7905-ECD2-B2B7F3872805}"/>
              </a:ext>
            </a:extLst>
          </p:cNvPr>
          <p:cNvSpPr/>
          <p:nvPr/>
        </p:nvSpPr>
        <p:spPr>
          <a:xfrm flipH="1">
            <a:off x="10375218" y="2265868"/>
            <a:ext cx="7055770" cy="8939920"/>
          </a:xfrm>
          <a:custGeom>
            <a:avLst/>
            <a:gdLst/>
            <a:ahLst/>
            <a:cxnLst/>
            <a:rect l="l" t="t" r="r" b="b"/>
            <a:pathLst>
              <a:path w="6224449" h="8502165">
                <a:moveTo>
                  <a:pt x="0" y="0"/>
                </a:moveTo>
                <a:lnTo>
                  <a:pt x="6224449" y="0"/>
                </a:lnTo>
                <a:lnTo>
                  <a:pt x="6224449" y="8502166"/>
                </a:lnTo>
                <a:lnTo>
                  <a:pt x="0" y="8502166"/>
                </a:lnTo>
                <a:lnTo>
                  <a:pt x="0" y="0"/>
                </a:lnTo>
                <a:close/>
              </a:path>
            </a:pathLst>
          </a:custGeom>
          <a:blipFill>
            <a:blip r:embed="rId5"/>
            <a:stretch>
              <a:fillRect t="-21008"/>
            </a:stretch>
          </a:blipFill>
        </p:spPr>
      </p:sp>
    </p:spTree>
    <p:extLst>
      <p:ext uri="{BB962C8B-B14F-4D97-AF65-F5344CB8AC3E}">
        <p14:creationId xmlns:p14="http://schemas.microsoft.com/office/powerpoint/2010/main" val="358608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84E41-A5ED-F00D-844D-7D39377D7BBF}"/>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1DBE9582-04C3-9C9C-5EB9-127FB40E4461}"/>
              </a:ext>
            </a:extLst>
          </p:cNvPr>
          <p:cNvSpPr/>
          <p:nvPr/>
        </p:nvSpPr>
        <p:spPr>
          <a:xfrm>
            <a:off x="-2819400" y="-4701734"/>
            <a:ext cx="28212405" cy="8874084"/>
          </a:xfrm>
          <a:custGeom>
            <a:avLst/>
            <a:gdLst/>
            <a:ahLst/>
            <a:cxnLst/>
            <a:rect l="l" t="t" r="r" b="b"/>
            <a:pathLst>
              <a:path w="28212405" h="8874084">
                <a:moveTo>
                  <a:pt x="0" y="0"/>
                </a:moveTo>
                <a:lnTo>
                  <a:pt x="28212405" y="0"/>
                </a:lnTo>
                <a:lnTo>
                  <a:pt x="28212405" y="8874083"/>
                </a:lnTo>
                <a:lnTo>
                  <a:pt x="0" y="8874083"/>
                </a:lnTo>
                <a:lnTo>
                  <a:pt x="0" y="0"/>
                </a:lnTo>
                <a:close/>
              </a:path>
            </a:pathLst>
          </a:custGeom>
          <a:blipFill dpi="0" rotWithShape="1">
            <a:blip r:embed="rId2">
              <a:alphaModFix amt="15000"/>
              <a:extLst>
                <a:ext uri="{96DAC541-7B7A-43D3-8B79-37D633B846F1}">
                  <asvg:svgBlip xmlns:asvg="http://schemas.microsoft.com/office/drawing/2016/SVG/main" r:embed="rId3"/>
                </a:ext>
              </a:extLst>
            </a:blip>
            <a:srcRect/>
            <a:stretch>
              <a:fillRect/>
            </a:stretch>
          </a:blipFill>
        </p:spPr>
        <p:txBody>
          <a:bodyPr/>
          <a:lstStyle/>
          <a:p>
            <a:endParaRPr lang="en-GB" dirty="0"/>
          </a:p>
        </p:txBody>
      </p:sp>
      <p:sp>
        <p:nvSpPr>
          <p:cNvPr id="32" name="TextBox 31">
            <a:extLst>
              <a:ext uri="{FF2B5EF4-FFF2-40B4-BE49-F238E27FC236}">
                <a16:creationId xmlns:a16="http://schemas.microsoft.com/office/drawing/2014/main" id="{687F9B18-D323-ECA9-69E9-3996000C6961}"/>
              </a:ext>
            </a:extLst>
          </p:cNvPr>
          <p:cNvSpPr txBox="1"/>
          <p:nvPr/>
        </p:nvSpPr>
        <p:spPr>
          <a:xfrm>
            <a:off x="533400" y="495300"/>
            <a:ext cx="6705600" cy="769441"/>
          </a:xfrm>
          <a:prstGeom prst="rect">
            <a:avLst/>
          </a:prstGeom>
          <a:noFill/>
        </p:spPr>
        <p:txBody>
          <a:bodyPr wrap="square" rtlCol="0">
            <a:spAutoFit/>
          </a:bodyPr>
          <a:lstStyle/>
          <a:p>
            <a:r>
              <a:rPr lang="en-US" sz="4400" dirty="0">
                <a:solidFill>
                  <a:srgbClr val="05066D"/>
                </a:solidFill>
                <a:latin typeface="SVN-Poppins SemiBold" panose="00000700000000000000" pitchFamily="2" charset="0"/>
                <a:cs typeface="SVN-Poppins SemiBold" panose="00000700000000000000" pitchFamily="2" charset="0"/>
              </a:rPr>
              <a:t>4. Kết quả nghiên cứu</a:t>
            </a:r>
            <a:endParaRPr lang="en-GB" sz="4400" dirty="0">
              <a:solidFill>
                <a:srgbClr val="05066D"/>
              </a:solidFill>
              <a:latin typeface="SVN-Poppins SemiBold" panose="00000700000000000000" pitchFamily="2" charset="0"/>
              <a:cs typeface="SVN-Poppins SemiBold" panose="00000700000000000000" pitchFamily="2" charset="0"/>
            </a:endParaRPr>
          </a:p>
        </p:txBody>
      </p:sp>
      <p:pic>
        <p:nvPicPr>
          <p:cNvPr id="33" name="Picture 32">
            <a:extLst>
              <a:ext uri="{FF2B5EF4-FFF2-40B4-BE49-F238E27FC236}">
                <a16:creationId xmlns:a16="http://schemas.microsoft.com/office/drawing/2014/main" id="{8F4E8774-7311-1237-A352-5B3D0C2C8C3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34" name="Straight Connector 33">
            <a:extLst>
              <a:ext uri="{FF2B5EF4-FFF2-40B4-BE49-F238E27FC236}">
                <a16:creationId xmlns:a16="http://schemas.microsoft.com/office/drawing/2014/main" id="{ABE72BFE-C9A7-2318-B257-C83D24F04C4F}"/>
              </a:ext>
            </a:extLst>
          </p:cNvPr>
          <p:cNvCxnSpPr>
            <a:cxnSpLocks/>
          </p:cNvCxnSpPr>
          <p:nvPr/>
        </p:nvCxnSpPr>
        <p:spPr>
          <a:xfrm>
            <a:off x="6858000" y="876300"/>
            <a:ext cx="9753600"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081BEDEA-110E-328B-BC21-D4ED9B39CE45}"/>
              </a:ext>
            </a:extLst>
          </p:cNvPr>
          <p:cNvGrpSpPr/>
          <p:nvPr/>
        </p:nvGrpSpPr>
        <p:grpSpPr>
          <a:xfrm>
            <a:off x="558800" y="9563100"/>
            <a:ext cx="17335431" cy="527711"/>
            <a:chOff x="558800" y="9563100"/>
            <a:chExt cx="17335431" cy="527711"/>
          </a:xfrm>
        </p:grpSpPr>
        <p:sp>
          <p:nvSpPr>
            <p:cNvPr id="6" name="TextBox 5">
              <a:extLst>
                <a:ext uri="{FF2B5EF4-FFF2-40B4-BE49-F238E27FC236}">
                  <a16:creationId xmlns:a16="http://schemas.microsoft.com/office/drawing/2014/main" id="{DF530434-DB97-256A-5E65-2D5AD41B6F77}"/>
                </a:ext>
              </a:extLst>
            </p:cNvPr>
            <p:cNvSpPr txBox="1"/>
            <p:nvPr/>
          </p:nvSpPr>
          <p:spPr>
            <a:xfrm>
              <a:off x="558800" y="9714453"/>
              <a:ext cx="12344400" cy="338554"/>
            </a:xfrm>
            <a:prstGeom prst="rect">
              <a:avLst/>
            </a:prstGeom>
            <a:noFill/>
          </p:spPr>
          <p:txBody>
            <a:bodyPr wrap="square">
              <a:spAutoFit/>
            </a:bodyPr>
            <a:lstStyle/>
            <a:p>
              <a:r>
                <a:rPr lang="en-GB" sz="1600" dirty="0">
                  <a:solidFill>
                    <a:srgbClr val="05066D"/>
                  </a:solidFill>
                  <a:latin typeface="SVN-Poppins SemiBold" panose="00000700000000000000" pitchFamily="2" charset="0"/>
                  <a:cs typeface="SVN-Poppins SemiBold" panose="00000700000000000000" pitchFamily="2" charset="0"/>
                </a:rPr>
                <a:t>XÂY DỰNG HỆ THỐNG THEO DÕI DỰ ÁN PHẦN MỀM LÀM VIỆC NHÓM CỦA SINH VIÊN QUA GITHUB ACTION</a:t>
              </a:r>
            </a:p>
          </p:txBody>
        </p:sp>
        <p:cxnSp>
          <p:nvCxnSpPr>
            <p:cNvPr id="7" name="Straight Connector 6">
              <a:extLst>
                <a:ext uri="{FF2B5EF4-FFF2-40B4-BE49-F238E27FC236}">
                  <a16:creationId xmlns:a16="http://schemas.microsoft.com/office/drawing/2014/main" id="{B444DB70-86E8-8637-C383-9EA2A952EE56}"/>
                </a:ext>
              </a:extLst>
            </p:cNvPr>
            <p:cNvCxnSpPr>
              <a:cxnSpLocks/>
            </p:cNvCxnSpPr>
            <p:nvPr/>
          </p:nvCxnSpPr>
          <p:spPr>
            <a:xfrm>
              <a:off x="686686" y="9563100"/>
              <a:ext cx="16991714"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8B9055C-8EC3-F593-6A83-6CBF257B8537}"/>
                </a:ext>
              </a:extLst>
            </p:cNvPr>
            <p:cNvSpPr txBox="1"/>
            <p:nvPr/>
          </p:nvSpPr>
          <p:spPr>
            <a:xfrm>
              <a:off x="17322799" y="9721480"/>
              <a:ext cx="571432" cy="369331"/>
            </a:xfrm>
            <a:prstGeom prst="rect">
              <a:avLst/>
            </a:prstGeom>
            <a:noFill/>
          </p:spPr>
          <p:txBody>
            <a:bodyPr wrap="square">
              <a:spAutoFit/>
            </a:bodyPr>
            <a:lstStyle/>
            <a:p>
              <a:r>
                <a:rPr lang="en-GB" sz="1800" dirty="0">
                  <a:solidFill>
                    <a:srgbClr val="05066D"/>
                  </a:solidFill>
                  <a:latin typeface="SVN-Poppins SemiBold" panose="00000700000000000000" pitchFamily="2" charset="0"/>
                  <a:cs typeface="SVN-Poppins SemiBold" panose="00000700000000000000" pitchFamily="2" charset="0"/>
                </a:rPr>
                <a:t>27</a:t>
              </a:r>
            </a:p>
          </p:txBody>
        </p:sp>
      </p:grpSp>
      <p:sp>
        <p:nvSpPr>
          <p:cNvPr id="3" name="TextBox 2">
            <a:extLst>
              <a:ext uri="{FF2B5EF4-FFF2-40B4-BE49-F238E27FC236}">
                <a16:creationId xmlns:a16="http://schemas.microsoft.com/office/drawing/2014/main" id="{12DE2C16-02EA-B921-CA4B-D3281F6DEF5F}"/>
              </a:ext>
            </a:extLst>
          </p:cNvPr>
          <p:cNvSpPr txBox="1"/>
          <p:nvPr/>
        </p:nvSpPr>
        <p:spPr>
          <a:xfrm>
            <a:off x="558800" y="1281070"/>
            <a:ext cx="5142755" cy="523220"/>
          </a:xfrm>
          <a:prstGeom prst="rect">
            <a:avLst/>
          </a:prstGeom>
          <a:noFill/>
        </p:spPr>
        <p:txBody>
          <a:bodyPr wrap="none" rtlCol="0">
            <a:spAutoFit/>
          </a:bodyPr>
          <a:lstStyle/>
          <a:p>
            <a:r>
              <a:rPr lang="en-US" sz="2800" dirty="0">
                <a:solidFill>
                  <a:srgbClr val="05066D"/>
                </a:solidFill>
                <a:latin typeface="SVN-Poppins SemiBold" panose="00000700000000000000" pitchFamily="2" charset="0"/>
                <a:cs typeface="SVN-Poppins SemiBold" panose="00000700000000000000" pitchFamily="2" charset="0"/>
              </a:rPr>
              <a:t>Trang dashboard khóa học</a:t>
            </a:r>
            <a:endParaRPr lang="en-GB" sz="2800" dirty="0">
              <a:solidFill>
                <a:srgbClr val="05066D"/>
              </a:solidFill>
              <a:latin typeface="SVN-Poppins SemiBold" panose="00000700000000000000" pitchFamily="2" charset="0"/>
              <a:cs typeface="SVN-Poppins SemiBold" panose="00000700000000000000" pitchFamily="2" charset="0"/>
            </a:endParaRPr>
          </a:p>
        </p:txBody>
      </p:sp>
      <p:pic>
        <p:nvPicPr>
          <p:cNvPr id="4" name="Picture 3" descr="A screenshot of a computer&#10;&#10;AI-generated content may be incorrect.">
            <a:extLst>
              <a:ext uri="{FF2B5EF4-FFF2-40B4-BE49-F238E27FC236}">
                <a16:creationId xmlns:a16="http://schemas.microsoft.com/office/drawing/2014/main" id="{9D07D8B7-AAF3-A751-3F1C-3AA0786A58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44000" y="1645741"/>
            <a:ext cx="12600000" cy="7932968"/>
          </a:xfrm>
          <a:prstGeom prst="rect">
            <a:avLst/>
          </a:prstGeom>
        </p:spPr>
      </p:pic>
    </p:spTree>
    <p:extLst>
      <p:ext uri="{BB962C8B-B14F-4D97-AF65-F5344CB8AC3E}">
        <p14:creationId xmlns:p14="http://schemas.microsoft.com/office/powerpoint/2010/main" val="318220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6170-5D2E-C5B6-5DF5-0B0261E3BD4F}"/>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1AB46B30-0749-754C-E372-89341B658E05}"/>
              </a:ext>
            </a:extLst>
          </p:cNvPr>
          <p:cNvSpPr/>
          <p:nvPr/>
        </p:nvSpPr>
        <p:spPr>
          <a:xfrm>
            <a:off x="-2819400" y="-4701734"/>
            <a:ext cx="28212405" cy="8874084"/>
          </a:xfrm>
          <a:custGeom>
            <a:avLst/>
            <a:gdLst/>
            <a:ahLst/>
            <a:cxnLst/>
            <a:rect l="l" t="t" r="r" b="b"/>
            <a:pathLst>
              <a:path w="28212405" h="8874084">
                <a:moveTo>
                  <a:pt x="0" y="0"/>
                </a:moveTo>
                <a:lnTo>
                  <a:pt x="28212405" y="0"/>
                </a:lnTo>
                <a:lnTo>
                  <a:pt x="28212405" y="8874083"/>
                </a:lnTo>
                <a:lnTo>
                  <a:pt x="0" y="8874083"/>
                </a:lnTo>
                <a:lnTo>
                  <a:pt x="0" y="0"/>
                </a:lnTo>
                <a:close/>
              </a:path>
            </a:pathLst>
          </a:custGeom>
          <a:blipFill dpi="0" rotWithShape="1">
            <a:blip r:embed="rId2">
              <a:alphaModFix amt="15000"/>
              <a:extLst>
                <a:ext uri="{96DAC541-7B7A-43D3-8B79-37D633B846F1}">
                  <asvg:svgBlip xmlns:asvg="http://schemas.microsoft.com/office/drawing/2016/SVG/main" r:embed="rId3"/>
                </a:ext>
              </a:extLst>
            </a:blip>
            <a:srcRect/>
            <a:stretch>
              <a:fillRect/>
            </a:stretch>
          </a:blipFill>
        </p:spPr>
        <p:txBody>
          <a:bodyPr/>
          <a:lstStyle/>
          <a:p>
            <a:endParaRPr lang="en-GB" dirty="0"/>
          </a:p>
        </p:txBody>
      </p:sp>
      <p:sp>
        <p:nvSpPr>
          <p:cNvPr id="32" name="TextBox 31">
            <a:extLst>
              <a:ext uri="{FF2B5EF4-FFF2-40B4-BE49-F238E27FC236}">
                <a16:creationId xmlns:a16="http://schemas.microsoft.com/office/drawing/2014/main" id="{CC2CEC24-A52E-1699-02BA-AF37AD4F5F15}"/>
              </a:ext>
            </a:extLst>
          </p:cNvPr>
          <p:cNvSpPr txBox="1"/>
          <p:nvPr/>
        </p:nvSpPr>
        <p:spPr>
          <a:xfrm>
            <a:off x="533400" y="495300"/>
            <a:ext cx="6705600" cy="769441"/>
          </a:xfrm>
          <a:prstGeom prst="rect">
            <a:avLst/>
          </a:prstGeom>
          <a:noFill/>
        </p:spPr>
        <p:txBody>
          <a:bodyPr wrap="square" rtlCol="0">
            <a:spAutoFit/>
          </a:bodyPr>
          <a:lstStyle/>
          <a:p>
            <a:r>
              <a:rPr lang="en-US" sz="4400" dirty="0">
                <a:solidFill>
                  <a:srgbClr val="05066D"/>
                </a:solidFill>
                <a:latin typeface="SVN-Poppins SemiBold" panose="00000700000000000000" pitchFamily="2" charset="0"/>
                <a:cs typeface="SVN-Poppins SemiBold" panose="00000700000000000000" pitchFamily="2" charset="0"/>
              </a:rPr>
              <a:t>4. Kết quả nghiên cứu</a:t>
            </a:r>
            <a:endParaRPr lang="en-GB" sz="4400" dirty="0">
              <a:solidFill>
                <a:srgbClr val="05066D"/>
              </a:solidFill>
              <a:latin typeface="SVN-Poppins SemiBold" panose="00000700000000000000" pitchFamily="2" charset="0"/>
              <a:cs typeface="SVN-Poppins SemiBold" panose="00000700000000000000" pitchFamily="2" charset="0"/>
            </a:endParaRPr>
          </a:p>
        </p:txBody>
      </p:sp>
      <p:pic>
        <p:nvPicPr>
          <p:cNvPr id="33" name="Picture 32">
            <a:extLst>
              <a:ext uri="{FF2B5EF4-FFF2-40B4-BE49-F238E27FC236}">
                <a16:creationId xmlns:a16="http://schemas.microsoft.com/office/drawing/2014/main" id="{13348E17-9A90-BAFE-BA4F-1E026A5FF74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34" name="Straight Connector 33">
            <a:extLst>
              <a:ext uri="{FF2B5EF4-FFF2-40B4-BE49-F238E27FC236}">
                <a16:creationId xmlns:a16="http://schemas.microsoft.com/office/drawing/2014/main" id="{F3DBCDF2-78FE-EC80-9D19-87E3C48958B5}"/>
              </a:ext>
            </a:extLst>
          </p:cNvPr>
          <p:cNvCxnSpPr>
            <a:cxnSpLocks/>
          </p:cNvCxnSpPr>
          <p:nvPr/>
        </p:nvCxnSpPr>
        <p:spPr>
          <a:xfrm>
            <a:off x="6858000" y="876300"/>
            <a:ext cx="9753600"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5CD3DBF-A28F-74F9-621D-398944628CDE}"/>
              </a:ext>
            </a:extLst>
          </p:cNvPr>
          <p:cNvGrpSpPr/>
          <p:nvPr/>
        </p:nvGrpSpPr>
        <p:grpSpPr>
          <a:xfrm>
            <a:off x="558800" y="9563100"/>
            <a:ext cx="17335431" cy="527711"/>
            <a:chOff x="558800" y="9563100"/>
            <a:chExt cx="17335431" cy="527711"/>
          </a:xfrm>
        </p:grpSpPr>
        <p:sp>
          <p:nvSpPr>
            <p:cNvPr id="6" name="TextBox 5">
              <a:extLst>
                <a:ext uri="{FF2B5EF4-FFF2-40B4-BE49-F238E27FC236}">
                  <a16:creationId xmlns:a16="http://schemas.microsoft.com/office/drawing/2014/main" id="{79105749-4509-390D-9B9A-64AB49234E15}"/>
                </a:ext>
              </a:extLst>
            </p:cNvPr>
            <p:cNvSpPr txBox="1"/>
            <p:nvPr/>
          </p:nvSpPr>
          <p:spPr>
            <a:xfrm>
              <a:off x="558800" y="9714453"/>
              <a:ext cx="12344400" cy="338554"/>
            </a:xfrm>
            <a:prstGeom prst="rect">
              <a:avLst/>
            </a:prstGeom>
            <a:noFill/>
          </p:spPr>
          <p:txBody>
            <a:bodyPr wrap="square">
              <a:spAutoFit/>
            </a:bodyPr>
            <a:lstStyle/>
            <a:p>
              <a:r>
                <a:rPr lang="en-GB" sz="1600" dirty="0">
                  <a:solidFill>
                    <a:srgbClr val="05066D"/>
                  </a:solidFill>
                  <a:latin typeface="SVN-Poppins SemiBold" panose="00000700000000000000" pitchFamily="2" charset="0"/>
                  <a:cs typeface="SVN-Poppins SemiBold" panose="00000700000000000000" pitchFamily="2" charset="0"/>
                </a:rPr>
                <a:t>XÂY DỰNG HỆ THỐNG THEO DÕI DỰ ÁN PHẦN MỀM LÀM VIỆC NHÓM CỦA SINH VIÊN QUA GITHUB ACTION</a:t>
              </a:r>
            </a:p>
          </p:txBody>
        </p:sp>
        <p:cxnSp>
          <p:nvCxnSpPr>
            <p:cNvPr id="7" name="Straight Connector 6">
              <a:extLst>
                <a:ext uri="{FF2B5EF4-FFF2-40B4-BE49-F238E27FC236}">
                  <a16:creationId xmlns:a16="http://schemas.microsoft.com/office/drawing/2014/main" id="{76001C68-DE61-71B9-C2B0-92B02EF2EA86}"/>
                </a:ext>
              </a:extLst>
            </p:cNvPr>
            <p:cNvCxnSpPr>
              <a:cxnSpLocks/>
            </p:cNvCxnSpPr>
            <p:nvPr/>
          </p:nvCxnSpPr>
          <p:spPr>
            <a:xfrm>
              <a:off x="686686" y="9563100"/>
              <a:ext cx="16991714"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A638F9-AA6D-E355-F0BB-BA0C8323A71A}"/>
                </a:ext>
              </a:extLst>
            </p:cNvPr>
            <p:cNvSpPr txBox="1"/>
            <p:nvPr/>
          </p:nvSpPr>
          <p:spPr>
            <a:xfrm>
              <a:off x="17322799" y="9721480"/>
              <a:ext cx="571432" cy="369331"/>
            </a:xfrm>
            <a:prstGeom prst="rect">
              <a:avLst/>
            </a:prstGeom>
            <a:noFill/>
          </p:spPr>
          <p:txBody>
            <a:bodyPr wrap="square">
              <a:spAutoFit/>
            </a:bodyPr>
            <a:lstStyle/>
            <a:p>
              <a:r>
                <a:rPr lang="en-GB" sz="1800" dirty="0">
                  <a:solidFill>
                    <a:srgbClr val="05066D"/>
                  </a:solidFill>
                  <a:latin typeface="SVN-Poppins SemiBold" panose="00000700000000000000" pitchFamily="2" charset="0"/>
                  <a:cs typeface="SVN-Poppins SemiBold" panose="00000700000000000000" pitchFamily="2" charset="0"/>
                </a:rPr>
                <a:t>28</a:t>
              </a:r>
            </a:p>
          </p:txBody>
        </p:sp>
      </p:grpSp>
      <p:sp>
        <p:nvSpPr>
          <p:cNvPr id="3" name="TextBox 2">
            <a:extLst>
              <a:ext uri="{FF2B5EF4-FFF2-40B4-BE49-F238E27FC236}">
                <a16:creationId xmlns:a16="http://schemas.microsoft.com/office/drawing/2014/main" id="{BCE8B547-B03A-FAFB-7AA0-22DA426F5E1A}"/>
              </a:ext>
            </a:extLst>
          </p:cNvPr>
          <p:cNvSpPr txBox="1"/>
          <p:nvPr/>
        </p:nvSpPr>
        <p:spPr>
          <a:xfrm>
            <a:off x="558800" y="1281070"/>
            <a:ext cx="5173211" cy="523220"/>
          </a:xfrm>
          <a:prstGeom prst="rect">
            <a:avLst/>
          </a:prstGeom>
          <a:noFill/>
        </p:spPr>
        <p:txBody>
          <a:bodyPr wrap="none" rtlCol="0">
            <a:spAutoFit/>
          </a:bodyPr>
          <a:lstStyle/>
          <a:p>
            <a:r>
              <a:rPr lang="en-US" sz="2800" dirty="0">
                <a:solidFill>
                  <a:srgbClr val="05066D"/>
                </a:solidFill>
                <a:latin typeface="SVN-Poppins SemiBold" panose="00000700000000000000" pitchFamily="2" charset="0"/>
                <a:cs typeface="SVN-Poppins SemiBold" panose="00000700000000000000" pitchFamily="2" charset="0"/>
              </a:rPr>
              <a:t>Các biểu đồ thống kê đề tài</a:t>
            </a:r>
            <a:endParaRPr lang="en-GB" sz="2800" dirty="0">
              <a:solidFill>
                <a:srgbClr val="05066D"/>
              </a:solidFill>
              <a:latin typeface="SVN-Poppins SemiBold" panose="00000700000000000000" pitchFamily="2" charset="0"/>
              <a:cs typeface="SVN-Poppins SemiBold" panose="00000700000000000000" pitchFamily="2" charset="0"/>
            </a:endParaRPr>
          </a:p>
        </p:txBody>
      </p:sp>
      <p:pic>
        <p:nvPicPr>
          <p:cNvPr id="5" name="Picture 4" descr="A screenshot of a computer&#10;&#10;AI-generated content may be incorrect.">
            <a:extLst>
              <a:ext uri="{FF2B5EF4-FFF2-40B4-BE49-F238E27FC236}">
                <a16:creationId xmlns:a16="http://schemas.microsoft.com/office/drawing/2014/main" id="{F7C10B41-9CDB-287C-F1C7-13618BC6E40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1706" y="1833876"/>
            <a:ext cx="10404587" cy="7584557"/>
          </a:xfrm>
          <a:prstGeom prst="rect">
            <a:avLst/>
          </a:prstGeom>
        </p:spPr>
      </p:pic>
    </p:spTree>
    <p:extLst>
      <p:ext uri="{BB962C8B-B14F-4D97-AF65-F5344CB8AC3E}">
        <p14:creationId xmlns:p14="http://schemas.microsoft.com/office/powerpoint/2010/main" val="170258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A86CA-8819-D5D9-A48E-AD9ADC05F5B5}"/>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73D4C22A-A9BB-A7C7-4899-33507F392923}"/>
              </a:ext>
            </a:extLst>
          </p:cNvPr>
          <p:cNvSpPr/>
          <p:nvPr/>
        </p:nvSpPr>
        <p:spPr>
          <a:xfrm>
            <a:off x="-2819400" y="-4701734"/>
            <a:ext cx="28212405" cy="8874084"/>
          </a:xfrm>
          <a:custGeom>
            <a:avLst/>
            <a:gdLst/>
            <a:ahLst/>
            <a:cxnLst/>
            <a:rect l="l" t="t" r="r" b="b"/>
            <a:pathLst>
              <a:path w="28212405" h="8874084">
                <a:moveTo>
                  <a:pt x="0" y="0"/>
                </a:moveTo>
                <a:lnTo>
                  <a:pt x="28212405" y="0"/>
                </a:lnTo>
                <a:lnTo>
                  <a:pt x="28212405" y="8874083"/>
                </a:lnTo>
                <a:lnTo>
                  <a:pt x="0" y="8874083"/>
                </a:lnTo>
                <a:lnTo>
                  <a:pt x="0" y="0"/>
                </a:lnTo>
                <a:close/>
              </a:path>
            </a:pathLst>
          </a:custGeom>
          <a:blipFill dpi="0" rotWithShape="1">
            <a:blip r:embed="rId2">
              <a:alphaModFix amt="15000"/>
              <a:extLst>
                <a:ext uri="{96DAC541-7B7A-43D3-8B79-37D633B846F1}">
                  <asvg:svgBlip xmlns:asvg="http://schemas.microsoft.com/office/drawing/2016/SVG/main" r:embed="rId3"/>
                </a:ext>
              </a:extLst>
            </a:blip>
            <a:srcRect/>
            <a:stretch>
              <a:fillRect/>
            </a:stretch>
          </a:blipFill>
        </p:spPr>
        <p:txBody>
          <a:bodyPr/>
          <a:lstStyle/>
          <a:p>
            <a:endParaRPr lang="en-GB" dirty="0"/>
          </a:p>
        </p:txBody>
      </p:sp>
      <p:sp>
        <p:nvSpPr>
          <p:cNvPr id="32" name="TextBox 31">
            <a:extLst>
              <a:ext uri="{FF2B5EF4-FFF2-40B4-BE49-F238E27FC236}">
                <a16:creationId xmlns:a16="http://schemas.microsoft.com/office/drawing/2014/main" id="{B1261BD3-3A4D-7F2A-D5A9-36EFEAB8F509}"/>
              </a:ext>
            </a:extLst>
          </p:cNvPr>
          <p:cNvSpPr txBox="1"/>
          <p:nvPr/>
        </p:nvSpPr>
        <p:spPr>
          <a:xfrm>
            <a:off x="533400" y="495300"/>
            <a:ext cx="6705600" cy="769441"/>
          </a:xfrm>
          <a:prstGeom prst="rect">
            <a:avLst/>
          </a:prstGeom>
          <a:noFill/>
        </p:spPr>
        <p:txBody>
          <a:bodyPr wrap="square" rtlCol="0">
            <a:spAutoFit/>
          </a:bodyPr>
          <a:lstStyle/>
          <a:p>
            <a:r>
              <a:rPr lang="en-US" sz="4400" dirty="0">
                <a:solidFill>
                  <a:srgbClr val="05066D"/>
                </a:solidFill>
                <a:latin typeface="SVN-Poppins SemiBold" panose="00000700000000000000" pitchFamily="2" charset="0"/>
                <a:cs typeface="SVN-Poppins SemiBold" panose="00000700000000000000" pitchFamily="2" charset="0"/>
              </a:rPr>
              <a:t>4. Kết quả nghiên cứu</a:t>
            </a:r>
            <a:endParaRPr lang="en-GB" sz="4400" dirty="0">
              <a:solidFill>
                <a:srgbClr val="05066D"/>
              </a:solidFill>
              <a:latin typeface="SVN-Poppins SemiBold" panose="00000700000000000000" pitchFamily="2" charset="0"/>
              <a:cs typeface="SVN-Poppins SemiBold" panose="00000700000000000000" pitchFamily="2" charset="0"/>
            </a:endParaRPr>
          </a:p>
        </p:txBody>
      </p:sp>
      <p:pic>
        <p:nvPicPr>
          <p:cNvPr id="33" name="Picture 32">
            <a:extLst>
              <a:ext uri="{FF2B5EF4-FFF2-40B4-BE49-F238E27FC236}">
                <a16:creationId xmlns:a16="http://schemas.microsoft.com/office/drawing/2014/main" id="{07B30513-5C80-227C-EBD2-5BEC665E883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34" name="Straight Connector 33">
            <a:extLst>
              <a:ext uri="{FF2B5EF4-FFF2-40B4-BE49-F238E27FC236}">
                <a16:creationId xmlns:a16="http://schemas.microsoft.com/office/drawing/2014/main" id="{DF0B1827-9303-FB9B-16E0-43B6F957D029}"/>
              </a:ext>
            </a:extLst>
          </p:cNvPr>
          <p:cNvCxnSpPr>
            <a:cxnSpLocks/>
          </p:cNvCxnSpPr>
          <p:nvPr/>
        </p:nvCxnSpPr>
        <p:spPr>
          <a:xfrm>
            <a:off x="6858000" y="876300"/>
            <a:ext cx="9753600"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3DAAF5C-2AA4-E231-7726-E3FF8136C912}"/>
              </a:ext>
            </a:extLst>
          </p:cNvPr>
          <p:cNvGrpSpPr/>
          <p:nvPr/>
        </p:nvGrpSpPr>
        <p:grpSpPr>
          <a:xfrm>
            <a:off x="558800" y="9563100"/>
            <a:ext cx="17335431" cy="527711"/>
            <a:chOff x="558800" y="9563100"/>
            <a:chExt cx="17335431" cy="527711"/>
          </a:xfrm>
        </p:grpSpPr>
        <p:sp>
          <p:nvSpPr>
            <p:cNvPr id="6" name="TextBox 5">
              <a:extLst>
                <a:ext uri="{FF2B5EF4-FFF2-40B4-BE49-F238E27FC236}">
                  <a16:creationId xmlns:a16="http://schemas.microsoft.com/office/drawing/2014/main" id="{98F51F8D-AFBE-EB03-C4B6-77FE2AA5AEC7}"/>
                </a:ext>
              </a:extLst>
            </p:cNvPr>
            <p:cNvSpPr txBox="1"/>
            <p:nvPr/>
          </p:nvSpPr>
          <p:spPr>
            <a:xfrm>
              <a:off x="558800" y="9714453"/>
              <a:ext cx="12344400" cy="338554"/>
            </a:xfrm>
            <a:prstGeom prst="rect">
              <a:avLst/>
            </a:prstGeom>
            <a:noFill/>
          </p:spPr>
          <p:txBody>
            <a:bodyPr wrap="square">
              <a:spAutoFit/>
            </a:bodyPr>
            <a:lstStyle/>
            <a:p>
              <a:r>
                <a:rPr lang="en-GB" sz="1600" dirty="0">
                  <a:solidFill>
                    <a:srgbClr val="05066D"/>
                  </a:solidFill>
                  <a:latin typeface="SVN-Poppins SemiBold" panose="00000700000000000000" pitchFamily="2" charset="0"/>
                  <a:cs typeface="SVN-Poppins SemiBold" panose="00000700000000000000" pitchFamily="2" charset="0"/>
                </a:rPr>
                <a:t>XÂY DỰNG HỆ THỐNG THEO DÕI DỰ ÁN PHẦN MỀM LÀM VIỆC NHÓM CỦA SINH VIÊN QUA GITHUB ACTION</a:t>
              </a:r>
            </a:p>
          </p:txBody>
        </p:sp>
        <p:cxnSp>
          <p:nvCxnSpPr>
            <p:cNvPr id="7" name="Straight Connector 6">
              <a:extLst>
                <a:ext uri="{FF2B5EF4-FFF2-40B4-BE49-F238E27FC236}">
                  <a16:creationId xmlns:a16="http://schemas.microsoft.com/office/drawing/2014/main" id="{4CF208C9-18A6-CEDA-68FC-FD015EB77F29}"/>
                </a:ext>
              </a:extLst>
            </p:cNvPr>
            <p:cNvCxnSpPr>
              <a:cxnSpLocks/>
            </p:cNvCxnSpPr>
            <p:nvPr/>
          </p:nvCxnSpPr>
          <p:spPr>
            <a:xfrm>
              <a:off x="686686" y="9563100"/>
              <a:ext cx="16991714"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AA66B40-4D59-9EE9-A32D-22D4B636D673}"/>
                </a:ext>
              </a:extLst>
            </p:cNvPr>
            <p:cNvSpPr txBox="1"/>
            <p:nvPr/>
          </p:nvSpPr>
          <p:spPr>
            <a:xfrm>
              <a:off x="17322799" y="9721480"/>
              <a:ext cx="571432" cy="369331"/>
            </a:xfrm>
            <a:prstGeom prst="rect">
              <a:avLst/>
            </a:prstGeom>
            <a:noFill/>
          </p:spPr>
          <p:txBody>
            <a:bodyPr wrap="square">
              <a:spAutoFit/>
            </a:bodyPr>
            <a:lstStyle/>
            <a:p>
              <a:r>
                <a:rPr lang="en-GB" sz="1800" dirty="0">
                  <a:solidFill>
                    <a:srgbClr val="05066D"/>
                  </a:solidFill>
                  <a:latin typeface="SVN-Poppins SemiBold" panose="00000700000000000000" pitchFamily="2" charset="0"/>
                  <a:cs typeface="SVN-Poppins SemiBold" panose="00000700000000000000" pitchFamily="2" charset="0"/>
                </a:rPr>
                <a:t>29</a:t>
              </a:r>
            </a:p>
          </p:txBody>
        </p:sp>
      </p:grpSp>
      <p:sp>
        <p:nvSpPr>
          <p:cNvPr id="3" name="TextBox 2">
            <a:extLst>
              <a:ext uri="{FF2B5EF4-FFF2-40B4-BE49-F238E27FC236}">
                <a16:creationId xmlns:a16="http://schemas.microsoft.com/office/drawing/2014/main" id="{3C237D66-38D4-8B5D-7499-6D31EFCFD0B7}"/>
              </a:ext>
            </a:extLst>
          </p:cNvPr>
          <p:cNvSpPr txBox="1"/>
          <p:nvPr/>
        </p:nvSpPr>
        <p:spPr>
          <a:xfrm>
            <a:off x="558800" y="1281070"/>
            <a:ext cx="5742278" cy="523220"/>
          </a:xfrm>
          <a:prstGeom prst="rect">
            <a:avLst/>
          </a:prstGeom>
          <a:noFill/>
        </p:spPr>
        <p:txBody>
          <a:bodyPr wrap="none" rtlCol="0">
            <a:spAutoFit/>
          </a:bodyPr>
          <a:lstStyle/>
          <a:p>
            <a:r>
              <a:rPr lang="en-US" sz="2800" dirty="0">
                <a:solidFill>
                  <a:srgbClr val="05066D"/>
                </a:solidFill>
                <a:latin typeface="SVN-Poppins SemiBold" panose="00000700000000000000" pitchFamily="2" charset="0"/>
                <a:cs typeface="SVN-Poppins SemiBold" panose="00000700000000000000" pitchFamily="2" charset="0"/>
              </a:rPr>
              <a:t>Trang dashboard quản trị viên</a:t>
            </a:r>
            <a:endParaRPr lang="en-GB" sz="2800" dirty="0">
              <a:solidFill>
                <a:srgbClr val="05066D"/>
              </a:solidFill>
              <a:latin typeface="SVN-Poppins SemiBold" panose="00000700000000000000" pitchFamily="2" charset="0"/>
              <a:cs typeface="SVN-Poppins SemiBold" panose="00000700000000000000" pitchFamily="2" charset="0"/>
            </a:endParaRPr>
          </a:p>
        </p:txBody>
      </p:sp>
      <p:pic>
        <p:nvPicPr>
          <p:cNvPr id="4" name="Picture 3" descr="A screenshot of a computer&#10;&#10;AI-generated content may be incorrect.">
            <a:extLst>
              <a:ext uri="{FF2B5EF4-FFF2-40B4-BE49-F238E27FC236}">
                <a16:creationId xmlns:a16="http://schemas.microsoft.com/office/drawing/2014/main" id="{5D33492D-019E-9B45-1E17-56C17CA3E1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44000" y="1645741"/>
            <a:ext cx="12600000" cy="7952702"/>
          </a:xfrm>
          <a:prstGeom prst="rect">
            <a:avLst/>
          </a:prstGeom>
        </p:spPr>
      </p:pic>
    </p:spTree>
    <p:extLst>
      <p:ext uri="{BB962C8B-B14F-4D97-AF65-F5344CB8AC3E}">
        <p14:creationId xmlns:p14="http://schemas.microsoft.com/office/powerpoint/2010/main" val="1820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a:extLst>
            <a:ext uri="{FF2B5EF4-FFF2-40B4-BE49-F238E27FC236}">
              <a16:creationId xmlns:a16="http://schemas.microsoft.com/office/drawing/2014/main" id="{2900DF4A-9EFF-740D-27C5-F90C0C246B6C}"/>
            </a:ext>
          </a:extLst>
        </p:cNvPr>
        <p:cNvGrpSpPr/>
        <p:nvPr/>
      </p:nvGrpSpPr>
      <p:grpSpPr>
        <a:xfrm>
          <a:off x="0" y="0"/>
          <a:ext cx="0" cy="0"/>
          <a:chOff x="0" y="0"/>
          <a:chExt cx="0" cy="0"/>
        </a:xfrm>
      </p:grpSpPr>
      <p:pic>
        <p:nvPicPr>
          <p:cNvPr id="9" name="Graphic 8">
            <a:extLst>
              <a:ext uri="{FF2B5EF4-FFF2-40B4-BE49-F238E27FC236}">
                <a16:creationId xmlns:a16="http://schemas.microsoft.com/office/drawing/2014/main" id="{43796493-0A1A-91E8-D5EA-9AD5DA3700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44000" y="1790700"/>
            <a:ext cx="12238733" cy="12975839"/>
          </a:xfrm>
          <a:prstGeom prst="rect">
            <a:avLst/>
          </a:prstGeom>
        </p:spPr>
      </p:pic>
      <p:pic>
        <p:nvPicPr>
          <p:cNvPr id="10" name="Picture 9">
            <a:extLst>
              <a:ext uri="{FF2B5EF4-FFF2-40B4-BE49-F238E27FC236}">
                <a16:creationId xmlns:a16="http://schemas.microsoft.com/office/drawing/2014/main" id="{A9ACFAB2-DA4F-9E5B-0944-28C7C538A2B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sp>
        <p:nvSpPr>
          <p:cNvPr id="14" name="TextBox 13">
            <a:extLst>
              <a:ext uri="{FF2B5EF4-FFF2-40B4-BE49-F238E27FC236}">
                <a16:creationId xmlns:a16="http://schemas.microsoft.com/office/drawing/2014/main" id="{9554762B-F4A8-582B-7B3E-986093BD5B95}"/>
              </a:ext>
            </a:extLst>
          </p:cNvPr>
          <p:cNvSpPr txBox="1"/>
          <p:nvPr/>
        </p:nvSpPr>
        <p:spPr>
          <a:xfrm>
            <a:off x="17322799" y="9721480"/>
            <a:ext cx="571432" cy="369331"/>
          </a:xfrm>
          <a:prstGeom prst="rect">
            <a:avLst/>
          </a:prstGeom>
          <a:noFill/>
        </p:spPr>
        <p:txBody>
          <a:bodyPr wrap="square">
            <a:spAutoFit/>
          </a:bodyPr>
          <a:lstStyle/>
          <a:p>
            <a:r>
              <a:rPr lang="en-GB" sz="1800" dirty="0">
                <a:solidFill>
                  <a:schemeClr val="bg1"/>
                </a:solidFill>
                <a:latin typeface="SVN-Poppins SemiBold" panose="00000700000000000000" pitchFamily="2" charset="0"/>
                <a:cs typeface="SVN-Poppins SemiBold" panose="00000700000000000000" pitchFamily="2" charset="0"/>
              </a:rPr>
              <a:t>24</a:t>
            </a:r>
          </a:p>
        </p:txBody>
      </p:sp>
      <p:sp>
        <p:nvSpPr>
          <p:cNvPr id="8" name="Freeform 5">
            <a:extLst>
              <a:ext uri="{FF2B5EF4-FFF2-40B4-BE49-F238E27FC236}">
                <a16:creationId xmlns:a16="http://schemas.microsoft.com/office/drawing/2014/main" id="{C094F9A6-2BB6-64DB-E954-21FD562CB7A9}"/>
              </a:ext>
            </a:extLst>
          </p:cNvPr>
          <p:cNvSpPr/>
          <p:nvPr/>
        </p:nvSpPr>
        <p:spPr>
          <a:xfrm flipH="1">
            <a:off x="10375218" y="2265868"/>
            <a:ext cx="7055770" cy="8939920"/>
          </a:xfrm>
          <a:custGeom>
            <a:avLst/>
            <a:gdLst/>
            <a:ahLst/>
            <a:cxnLst/>
            <a:rect l="l" t="t" r="r" b="b"/>
            <a:pathLst>
              <a:path w="6224449" h="8502165">
                <a:moveTo>
                  <a:pt x="0" y="0"/>
                </a:moveTo>
                <a:lnTo>
                  <a:pt x="6224449" y="0"/>
                </a:lnTo>
                <a:lnTo>
                  <a:pt x="6224449" y="8502166"/>
                </a:lnTo>
                <a:lnTo>
                  <a:pt x="0" y="8502166"/>
                </a:lnTo>
                <a:lnTo>
                  <a:pt x="0" y="0"/>
                </a:lnTo>
                <a:close/>
              </a:path>
            </a:pathLst>
          </a:custGeom>
          <a:blipFill>
            <a:blip r:embed="rId5"/>
            <a:stretch>
              <a:fillRect t="-21008"/>
            </a:stretch>
          </a:blipFill>
        </p:spPr>
      </p:sp>
      <p:sp>
        <p:nvSpPr>
          <p:cNvPr id="2" name="TextBox 4">
            <a:extLst>
              <a:ext uri="{FF2B5EF4-FFF2-40B4-BE49-F238E27FC236}">
                <a16:creationId xmlns:a16="http://schemas.microsoft.com/office/drawing/2014/main" id="{F4CF166B-400F-39FD-6334-F668A7A8095F}"/>
              </a:ext>
            </a:extLst>
          </p:cNvPr>
          <p:cNvSpPr txBox="1"/>
          <p:nvPr/>
        </p:nvSpPr>
        <p:spPr>
          <a:xfrm>
            <a:off x="869712" y="2373511"/>
            <a:ext cx="11017488" cy="6647974"/>
          </a:xfrm>
          <a:prstGeom prst="rect">
            <a:avLst/>
          </a:prstGeom>
        </p:spPr>
        <p:txBody>
          <a:bodyPr wrap="square" lIns="0" tIns="0" rIns="0" bIns="0" rtlCol="0" anchor="t">
            <a:spAutoFit/>
          </a:bodyPr>
          <a:lstStyle/>
          <a:p>
            <a:pPr marL="0" lvl="0" indent="0" algn="l">
              <a:spcBef>
                <a:spcPct val="0"/>
              </a:spcBef>
            </a:pPr>
            <a:r>
              <a:rPr lang="en-US" sz="7200" b="1" dirty="0">
                <a:solidFill>
                  <a:srgbClr val="FFFFFF"/>
                </a:solidFill>
                <a:latin typeface="SVN-Poppins Black" panose="00000A00000000000000" pitchFamily="2" charset="0"/>
                <a:ea typeface="Poppins Bold"/>
                <a:cs typeface="SVN-Poppins Black" panose="00000A00000000000000" pitchFamily="2" charset="0"/>
                <a:sym typeface="Poppins Bold"/>
              </a:rPr>
              <a:t>05</a:t>
            </a:r>
          </a:p>
          <a:p>
            <a:pPr marL="0" lvl="0" indent="0" algn="l">
              <a:spcBef>
                <a:spcPct val="0"/>
              </a:spcBef>
            </a:pPr>
            <a:r>
              <a:rPr lang="en-US" sz="12000" b="1" dirty="0">
                <a:solidFill>
                  <a:srgbClr val="FFFFFF"/>
                </a:solidFill>
                <a:latin typeface="SVN-Poppins Black" panose="00000A00000000000000" pitchFamily="2" charset="0"/>
                <a:ea typeface="Poppins Bold"/>
                <a:cs typeface="SVN-Poppins Black" panose="00000A00000000000000" pitchFamily="2" charset="0"/>
                <a:sym typeface="Poppins Bold"/>
              </a:rPr>
              <a:t>Kết luận &amp;</a:t>
            </a:r>
          </a:p>
          <a:p>
            <a:pPr marL="0" lvl="0" indent="0" algn="l">
              <a:spcBef>
                <a:spcPct val="0"/>
              </a:spcBef>
            </a:pPr>
            <a:r>
              <a:rPr lang="en-US" sz="12000" b="1" dirty="0">
                <a:solidFill>
                  <a:srgbClr val="FFFFFF"/>
                </a:solidFill>
                <a:latin typeface="SVN-Poppins Black" panose="00000A00000000000000" pitchFamily="2" charset="0"/>
                <a:ea typeface="Poppins Bold"/>
                <a:cs typeface="SVN-Poppins Black" panose="00000A00000000000000" pitchFamily="2" charset="0"/>
                <a:sym typeface="Poppins Bold"/>
              </a:rPr>
              <a:t>Hướng phát </a:t>
            </a:r>
          </a:p>
          <a:p>
            <a:pPr marL="0" lvl="0" indent="0" algn="l">
              <a:spcBef>
                <a:spcPct val="0"/>
              </a:spcBef>
            </a:pPr>
            <a:r>
              <a:rPr lang="en-US" sz="12000" b="1" dirty="0">
                <a:solidFill>
                  <a:srgbClr val="FFFFFF"/>
                </a:solidFill>
                <a:latin typeface="SVN-Poppins Black" panose="00000A00000000000000" pitchFamily="2" charset="0"/>
                <a:ea typeface="Poppins Bold"/>
                <a:cs typeface="SVN-Poppins Black" panose="00000A00000000000000" pitchFamily="2" charset="0"/>
                <a:sym typeface="Poppins Bold"/>
              </a:rPr>
              <a:t>Triển</a:t>
            </a:r>
          </a:p>
        </p:txBody>
      </p:sp>
    </p:spTree>
    <p:extLst>
      <p:ext uri="{BB962C8B-B14F-4D97-AF65-F5344CB8AC3E}">
        <p14:creationId xmlns:p14="http://schemas.microsoft.com/office/powerpoint/2010/main" val="58799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a:extLst>
            <a:ext uri="{FF2B5EF4-FFF2-40B4-BE49-F238E27FC236}">
              <a16:creationId xmlns:a16="http://schemas.microsoft.com/office/drawing/2014/main" id="{DE3ED813-D860-8507-175D-295FC8D24170}"/>
            </a:ext>
          </a:extLst>
        </p:cNvPr>
        <p:cNvGrpSpPr/>
        <p:nvPr/>
      </p:nvGrpSpPr>
      <p:grpSpPr>
        <a:xfrm>
          <a:off x="0" y="0"/>
          <a:ext cx="0" cy="0"/>
          <a:chOff x="0" y="0"/>
          <a:chExt cx="0" cy="0"/>
        </a:xfrm>
      </p:grpSpPr>
      <p:sp>
        <p:nvSpPr>
          <p:cNvPr id="16" name="Freeform 18">
            <a:extLst>
              <a:ext uri="{FF2B5EF4-FFF2-40B4-BE49-F238E27FC236}">
                <a16:creationId xmlns:a16="http://schemas.microsoft.com/office/drawing/2014/main" id="{479EBB35-E457-B748-465B-F970F1564C03}"/>
              </a:ext>
            </a:extLst>
          </p:cNvPr>
          <p:cNvSpPr/>
          <p:nvPr/>
        </p:nvSpPr>
        <p:spPr>
          <a:xfrm>
            <a:off x="-2819400" y="-5753100"/>
            <a:ext cx="28212405" cy="8874084"/>
          </a:xfrm>
          <a:custGeom>
            <a:avLst/>
            <a:gdLst/>
            <a:ahLst/>
            <a:cxnLst/>
            <a:rect l="l" t="t" r="r" b="b"/>
            <a:pathLst>
              <a:path w="28212405" h="8874084">
                <a:moveTo>
                  <a:pt x="0" y="0"/>
                </a:moveTo>
                <a:lnTo>
                  <a:pt x="28212405" y="0"/>
                </a:lnTo>
                <a:lnTo>
                  <a:pt x="28212405" y="8874083"/>
                </a:lnTo>
                <a:lnTo>
                  <a:pt x="0" y="8874083"/>
                </a:lnTo>
                <a:lnTo>
                  <a:pt x="0" y="0"/>
                </a:lnTo>
                <a:close/>
              </a:path>
            </a:pathLst>
          </a:custGeom>
          <a:blipFill dpi="0" rotWithShape="1">
            <a:blip r:embed="rId2">
              <a:alphaModFix amt="15000"/>
              <a:extLst>
                <a:ext uri="{96DAC541-7B7A-43D3-8B79-37D633B846F1}">
                  <asvg:svgBlip xmlns:asvg="http://schemas.microsoft.com/office/drawing/2016/SVG/main" r:embed="rId3"/>
                </a:ext>
              </a:extLst>
            </a:blip>
            <a:srcRect/>
            <a:stretch>
              <a:fillRect/>
            </a:stretch>
          </a:blipFill>
        </p:spPr>
        <p:txBody>
          <a:bodyPr/>
          <a:lstStyle/>
          <a:p>
            <a:endParaRPr lang="en-GB" dirty="0"/>
          </a:p>
        </p:txBody>
      </p:sp>
      <p:sp>
        <p:nvSpPr>
          <p:cNvPr id="7" name="TextBox 6">
            <a:extLst>
              <a:ext uri="{FF2B5EF4-FFF2-40B4-BE49-F238E27FC236}">
                <a16:creationId xmlns:a16="http://schemas.microsoft.com/office/drawing/2014/main" id="{C5DBB0BE-9531-66C1-F36D-8588C37B93CE}"/>
              </a:ext>
            </a:extLst>
          </p:cNvPr>
          <p:cNvSpPr txBox="1"/>
          <p:nvPr/>
        </p:nvSpPr>
        <p:spPr>
          <a:xfrm>
            <a:off x="533400" y="495300"/>
            <a:ext cx="8839200" cy="769441"/>
          </a:xfrm>
          <a:prstGeom prst="rect">
            <a:avLst/>
          </a:prstGeom>
          <a:noFill/>
        </p:spPr>
        <p:txBody>
          <a:bodyPr wrap="square" rtlCol="0">
            <a:spAutoFit/>
          </a:bodyPr>
          <a:lstStyle/>
          <a:p>
            <a:r>
              <a:rPr lang="en-US" sz="4400" dirty="0">
                <a:solidFill>
                  <a:srgbClr val="05066D"/>
                </a:solidFill>
                <a:latin typeface="SVN-Poppins SemiBold" panose="00000700000000000000" pitchFamily="2" charset="0"/>
                <a:cs typeface="SVN-Poppins SemiBold" panose="00000700000000000000" pitchFamily="2" charset="0"/>
              </a:rPr>
              <a:t>5. Kết luận &amp; hướng phát triển</a:t>
            </a:r>
            <a:endParaRPr lang="en-GB" sz="4400" dirty="0">
              <a:solidFill>
                <a:srgbClr val="05066D"/>
              </a:solidFill>
              <a:latin typeface="SVN-Poppins SemiBold" panose="00000700000000000000" pitchFamily="2" charset="0"/>
              <a:cs typeface="SVN-Poppins SemiBold" panose="00000700000000000000" pitchFamily="2" charset="0"/>
            </a:endParaRPr>
          </a:p>
        </p:txBody>
      </p:sp>
      <p:pic>
        <p:nvPicPr>
          <p:cNvPr id="8" name="Picture 7">
            <a:extLst>
              <a:ext uri="{FF2B5EF4-FFF2-40B4-BE49-F238E27FC236}">
                <a16:creationId xmlns:a16="http://schemas.microsoft.com/office/drawing/2014/main" id="{25005B93-078A-AF6C-68D2-BB0A5C8CE45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9" name="Straight Connector 8">
            <a:extLst>
              <a:ext uri="{FF2B5EF4-FFF2-40B4-BE49-F238E27FC236}">
                <a16:creationId xmlns:a16="http://schemas.microsoft.com/office/drawing/2014/main" id="{F690548A-E5F3-7D13-B9C9-54D56C2C5F9A}"/>
              </a:ext>
            </a:extLst>
          </p:cNvPr>
          <p:cNvCxnSpPr>
            <a:cxnSpLocks/>
          </p:cNvCxnSpPr>
          <p:nvPr/>
        </p:nvCxnSpPr>
        <p:spPr>
          <a:xfrm>
            <a:off x="9144000" y="876300"/>
            <a:ext cx="7467600"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DF1CB1B-BCC9-3C74-C4AB-E7413845DDE6}"/>
              </a:ext>
            </a:extLst>
          </p:cNvPr>
          <p:cNvSpPr txBox="1"/>
          <p:nvPr/>
        </p:nvSpPr>
        <p:spPr>
          <a:xfrm>
            <a:off x="558800" y="1281070"/>
            <a:ext cx="1686680" cy="523220"/>
          </a:xfrm>
          <a:prstGeom prst="rect">
            <a:avLst/>
          </a:prstGeom>
          <a:noFill/>
        </p:spPr>
        <p:txBody>
          <a:bodyPr wrap="none" rtlCol="0">
            <a:spAutoFit/>
          </a:bodyPr>
          <a:lstStyle/>
          <a:p>
            <a:r>
              <a:rPr lang="en-US" sz="2800" dirty="0">
                <a:solidFill>
                  <a:srgbClr val="05066D"/>
                </a:solidFill>
                <a:latin typeface="SVN-Poppins SemiBold" panose="00000700000000000000" pitchFamily="2" charset="0"/>
                <a:cs typeface="SVN-Poppins SemiBold" panose="00000700000000000000" pitchFamily="2" charset="0"/>
              </a:rPr>
              <a:t>Kết luận</a:t>
            </a:r>
            <a:endParaRPr lang="en-GB" sz="2800" dirty="0">
              <a:solidFill>
                <a:srgbClr val="05066D"/>
              </a:solidFill>
              <a:latin typeface="SVN-Poppins SemiBold" panose="00000700000000000000" pitchFamily="2" charset="0"/>
              <a:cs typeface="SVN-Poppins SemiBold" panose="00000700000000000000" pitchFamily="2" charset="0"/>
            </a:endParaRPr>
          </a:p>
        </p:txBody>
      </p:sp>
      <p:sp>
        <p:nvSpPr>
          <p:cNvPr id="14" name="TextBox 13">
            <a:extLst>
              <a:ext uri="{FF2B5EF4-FFF2-40B4-BE49-F238E27FC236}">
                <a16:creationId xmlns:a16="http://schemas.microsoft.com/office/drawing/2014/main" id="{518E8C2F-8F35-3B60-62A3-4A189CA607EF}"/>
              </a:ext>
            </a:extLst>
          </p:cNvPr>
          <p:cNvSpPr txBox="1"/>
          <p:nvPr/>
        </p:nvSpPr>
        <p:spPr>
          <a:xfrm>
            <a:off x="571500" y="2421879"/>
            <a:ext cx="9448800" cy="6039217"/>
          </a:xfrm>
          <a:prstGeom prst="rect">
            <a:avLst/>
          </a:prstGeom>
          <a:noFill/>
        </p:spPr>
        <p:txBody>
          <a:bodyPr wrap="square" rtlCol="0">
            <a:spAutoFit/>
          </a:bodyPr>
          <a:lstStyle/>
          <a:p>
            <a:pPr algn="just">
              <a:lnSpc>
                <a:spcPct val="150000"/>
              </a:lnSpc>
              <a:spcAft>
                <a:spcPts val="1200"/>
              </a:spcAft>
            </a:pPr>
            <a:r>
              <a:rPr lang="vi-VN" sz="2400" dirty="0">
                <a:solidFill>
                  <a:srgbClr val="05066D"/>
                </a:solidFill>
                <a:latin typeface="SVN-Poppins" panose="00000500000000000000" pitchFamily="2" charset="0"/>
                <a:cs typeface="SVN-Poppins" panose="00000500000000000000" pitchFamily="2" charset="0"/>
              </a:rPr>
              <a:t>Hệ thống không chỉ cung cấp một nền tảng quản lý hiệu quả cho cả giảng viên và sinh viên, mà còn tích hợp các công nghệ hiện đại để tự động hóa và nâng cao chất lượng dự án.</a:t>
            </a:r>
          </a:p>
          <a:p>
            <a:pPr algn="just">
              <a:lnSpc>
                <a:spcPct val="150000"/>
              </a:lnSpc>
              <a:spcAft>
                <a:spcPts val="1200"/>
              </a:spcAft>
            </a:pPr>
            <a:r>
              <a:rPr lang="vi-VN" sz="2400" b="1" dirty="0">
                <a:solidFill>
                  <a:srgbClr val="05066D"/>
                </a:solidFill>
                <a:latin typeface="SVN-Poppins" panose="00000500000000000000" pitchFamily="2" charset="0"/>
                <a:cs typeface="SVN-Poppins Medium" panose="00000600000000000000" pitchFamily="2" charset="0"/>
              </a:rPr>
              <a:t>- Tự động hóa toàn diện: </a:t>
            </a:r>
            <a:r>
              <a:rPr lang="vi-VN" sz="2400" dirty="0">
                <a:solidFill>
                  <a:srgbClr val="05066D"/>
                </a:solidFill>
                <a:latin typeface="SVN-Poppins" panose="00000500000000000000" pitchFamily="2" charset="0"/>
                <a:cs typeface="SVN-Poppins" panose="00000500000000000000" pitchFamily="2" charset="0"/>
              </a:rPr>
              <a:t>tích hợp </a:t>
            </a:r>
            <a:r>
              <a:rPr lang="vi-VN" sz="2400" dirty="0" err="1">
                <a:solidFill>
                  <a:srgbClr val="05066D"/>
                </a:solidFill>
                <a:latin typeface="SVN-Poppins" panose="00000500000000000000" pitchFamily="2" charset="0"/>
                <a:cs typeface="SVN-Poppins" panose="00000500000000000000" pitchFamily="2" charset="0"/>
              </a:rPr>
              <a:t>GitHub</a:t>
            </a:r>
            <a:r>
              <a:rPr lang="vi-VN" sz="2400" dirty="0">
                <a:solidFill>
                  <a:srgbClr val="05066D"/>
                </a:solidFill>
                <a:latin typeface="SVN-Poppins" panose="00000500000000000000" pitchFamily="2" charset="0"/>
                <a:cs typeface="SVN-Poppins" panose="00000500000000000000" pitchFamily="2" charset="0"/>
              </a:rPr>
              <a:t> </a:t>
            </a:r>
            <a:r>
              <a:rPr lang="vi-VN" sz="2400" dirty="0" err="1">
                <a:solidFill>
                  <a:srgbClr val="05066D"/>
                </a:solidFill>
                <a:latin typeface="SVN-Poppins" panose="00000500000000000000" pitchFamily="2" charset="0"/>
                <a:cs typeface="SVN-Poppins" panose="00000500000000000000" pitchFamily="2" charset="0"/>
              </a:rPr>
              <a:t>Actions</a:t>
            </a:r>
            <a:r>
              <a:rPr lang="vi-VN" sz="2400" dirty="0">
                <a:solidFill>
                  <a:srgbClr val="05066D"/>
                </a:solidFill>
                <a:latin typeface="SVN-Poppins" panose="00000500000000000000" pitchFamily="2" charset="0"/>
                <a:cs typeface="SVN-Poppins" panose="00000500000000000000" pitchFamily="2" charset="0"/>
              </a:rPr>
              <a:t> và </a:t>
            </a:r>
            <a:r>
              <a:rPr lang="vi-VN" sz="2400" dirty="0" err="1">
                <a:solidFill>
                  <a:srgbClr val="05066D"/>
                </a:solidFill>
                <a:latin typeface="SVN-Poppins" panose="00000500000000000000" pitchFamily="2" charset="0"/>
                <a:cs typeface="SVN-Poppins" panose="00000500000000000000" pitchFamily="2" charset="0"/>
              </a:rPr>
              <a:t>SonarCloud</a:t>
            </a:r>
            <a:r>
              <a:rPr lang="vi-VN" sz="2400" dirty="0">
                <a:solidFill>
                  <a:srgbClr val="05066D"/>
                </a:solidFill>
                <a:latin typeface="SVN-Poppins" panose="00000500000000000000" pitchFamily="2" charset="0"/>
                <a:cs typeface="SVN-Poppins" panose="00000500000000000000" pitchFamily="2" charset="0"/>
              </a:rPr>
              <a:t>, giúp tự động phân tích chất lượng </a:t>
            </a:r>
            <a:r>
              <a:rPr lang="vi-VN" sz="2400" dirty="0" err="1">
                <a:solidFill>
                  <a:srgbClr val="05066D"/>
                </a:solidFill>
                <a:latin typeface="SVN-Poppins" panose="00000500000000000000" pitchFamily="2" charset="0"/>
                <a:cs typeface="SVN-Poppins" panose="00000500000000000000" pitchFamily="2" charset="0"/>
              </a:rPr>
              <a:t>code</a:t>
            </a:r>
            <a:r>
              <a:rPr lang="vi-VN" sz="2400" dirty="0">
                <a:solidFill>
                  <a:srgbClr val="05066D"/>
                </a:solidFill>
                <a:latin typeface="SVN-Poppins" panose="00000500000000000000" pitchFamily="2" charset="0"/>
                <a:cs typeface="SVN-Poppins" panose="00000500000000000000" pitchFamily="2" charset="0"/>
              </a:rPr>
              <a:t>.</a:t>
            </a:r>
          </a:p>
          <a:p>
            <a:pPr algn="just">
              <a:lnSpc>
                <a:spcPct val="150000"/>
              </a:lnSpc>
              <a:spcAft>
                <a:spcPts val="1200"/>
              </a:spcAft>
            </a:pPr>
            <a:r>
              <a:rPr lang="vi-VN" sz="2400" b="1" dirty="0">
                <a:solidFill>
                  <a:srgbClr val="05066D"/>
                </a:solidFill>
                <a:latin typeface="SVN-Poppins" panose="00000500000000000000" pitchFamily="2" charset="0"/>
                <a:cs typeface="SVN-Poppins" panose="00000500000000000000" pitchFamily="2" charset="0"/>
              </a:rPr>
              <a:t>- Đánh giá khách quan: </a:t>
            </a:r>
            <a:r>
              <a:rPr lang="vi-VN" sz="2400" dirty="0" err="1">
                <a:solidFill>
                  <a:srgbClr val="05066D"/>
                </a:solidFill>
                <a:latin typeface="SVN-Poppins" panose="00000500000000000000" pitchFamily="2" charset="0"/>
                <a:cs typeface="SVN-Poppins" panose="00000500000000000000" pitchFamily="2" charset="0"/>
              </a:rPr>
              <a:t>GitHub</a:t>
            </a:r>
            <a:r>
              <a:rPr lang="vi-VN" sz="2400" dirty="0">
                <a:solidFill>
                  <a:srgbClr val="05066D"/>
                </a:solidFill>
                <a:latin typeface="SVN-Poppins" panose="00000500000000000000" pitchFamily="2" charset="0"/>
                <a:cs typeface="SVN-Poppins" panose="00000500000000000000" pitchFamily="2" charset="0"/>
              </a:rPr>
              <a:t> API và </a:t>
            </a:r>
            <a:r>
              <a:rPr lang="vi-VN" sz="2400" dirty="0" err="1">
                <a:solidFill>
                  <a:srgbClr val="05066D"/>
                </a:solidFill>
                <a:latin typeface="SVN-Poppins" panose="00000500000000000000" pitchFamily="2" charset="0"/>
                <a:cs typeface="SVN-Poppins" panose="00000500000000000000" pitchFamily="2" charset="0"/>
              </a:rPr>
              <a:t>Webhooks</a:t>
            </a:r>
            <a:r>
              <a:rPr lang="vi-VN" sz="2400" dirty="0">
                <a:solidFill>
                  <a:srgbClr val="05066D"/>
                </a:solidFill>
                <a:latin typeface="SVN-Poppins" panose="00000500000000000000" pitchFamily="2" charset="0"/>
                <a:cs typeface="SVN-Poppins" panose="00000500000000000000" pitchFamily="2" charset="0"/>
              </a:rPr>
              <a:t>, hệ thống thu thập dữ liệu đóng góp </a:t>
            </a:r>
            <a:r>
              <a:rPr lang="vi-VN" sz="2400" dirty="0" err="1">
                <a:solidFill>
                  <a:srgbClr val="05066D"/>
                </a:solidFill>
                <a:latin typeface="SVN-Poppins" panose="00000500000000000000" pitchFamily="2" charset="0"/>
                <a:cs typeface="SVN-Poppins" panose="00000500000000000000" pitchFamily="2" charset="0"/>
              </a:rPr>
              <a:t>code</a:t>
            </a:r>
            <a:r>
              <a:rPr lang="vi-VN" sz="2400" dirty="0">
                <a:solidFill>
                  <a:srgbClr val="05066D"/>
                </a:solidFill>
                <a:latin typeface="SVN-Poppins" panose="00000500000000000000" pitchFamily="2" charset="0"/>
                <a:cs typeface="SVN-Poppins" panose="00000500000000000000" pitchFamily="2" charset="0"/>
              </a:rPr>
              <a:t> của từng sinh viên.</a:t>
            </a:r>
          </a:p>
          <a:p>
            <a:pPr algn="just">
              <a:lnSpc>
                <a:spcPct val="150000"/>
              </a:lnSpc>
              <a:spcAft>
                <a:spcPts val="1200"/>
              </a:spcAft>
            </a:pPr>
            <a:r>
              <a:rPr lang="vi-VN" sz="2400" b="1" dirty="0">
                <a:solidFill>
                  <a:srgbClr val="05066D"/>
                </a:solidFill>
                <a:latin typeface="SVN-Poppins" panose="00000500000000000000" pitchFamily="2" charset="0"/>
                <a:cs typeface="SVN-Poppins" panose="00000500000000000000" pitchFamily="2" charset="0"/>
              </a:rPr>
              <a:t>- Kiến trúc hiện đại: </a:t>
            </a:r>
            <a:r>
              <a:rPr lang="vi-VN" sz="2400" dirty="0">
                <a:solidFill>
                  <a:srgbClr val="05066D"/>
                </a:solidFill>
                <a:latin typeface="SVN-Poppins" panose="00000500000000000000" pitchFamily="2" charset="0"/>
                <a:cs typeface="SVN-Poppins" panose="00000500000000000000" pitchFamily="2" charset="0"/>
              </a:rPr>
              <a:t>Xây dựng công nghệ mạnh mẽ và có khả năng mở rộng, bao gồm Next.js, Express.js, và </a:t>
            </a:r>
            <a:r>
              <a:rPr lang="vi-VN" sz="2400" dirty="0" err="1">
                <a:solidFill>
                  <a:srgbClr val="05066D"/>
                </a:solidFill>
                <a:latin typeface="SVN-Poppins" panose="00000500000000000000" pitchFamily="2" charset="0"/>
                <a:cs typeface="SVN-Poppins" panose="00000500000000000000" pitchFamily="2" charset="0"/>
              </a:rPr>
              <a:t>MySQL</a:t>
            </a:r>
            <a:r>
              <a:rPr lang="vi-VN" sz="2400" dirty="0">
                <a:solidFill>
                  <a:srgbClr val="05066D"/>
                </a:solidFill>
                <a:latin typeface="SVN-Poppins" panose="00000500000000000000" pitchFamily="2" charset="0"/>
                <a:cs typeface="SVN-Poppins" panose="00000500000000000000" pitchFamily="2" charset="0"/>
              </a:rPr>
              <a:t>.</a:t>
            </a:r>
          </a:p>
        </p:txBody>
      </p:sp>
      <p:pic>
        <p:nvPicPr>
          <p:cNvPr id="15" name="Graphic 14">
            <a:extLst>
              <a:ext uri="{FF2B5EF4-FFF2-40B4-BE49-F238E27FC236}">
                <a16:creationId xmlns:a16="http://schemas.microsoft.com/office/drawing/2014/main" id="{56099CDC-0F05-3119-1D90-4F4B799D2E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30000" y="2171700"/>
            <a:ext cx="9281010" cy="9839980"/>
          </a:xfrm>
          <a:prstGeom prst="rect">
            <a:avLst/>
          </a:prstGeom>
        </p:spPr>
      </p:pic>
    </p:spTree>
    <p:extLst>
      <p:ext uri="{BB962C8B-B14F-4D97-AF65-F5344CB8AC3E}">
        <p14:creationId xmlns:p14="http://schemas.microsoft.com/office/powerpoint/2010/main" val="1127931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a:extLst>
            <a:ext uri="{FF2B5EF4-FFF2-40B4-BE49-F238E27FC236}">
              <a16:creationId xmlns:a16="http://schemas.microsoft.com/office/drawing/2014/main" id="{12ADF818-4A47-DF46-63D7-4FD75841AE67}"/>
            </a:ext>
          </a:extLst>
        </p:cNvPr>
        <p:cNvGrpSpPr/>
        <p:nvPr/>
      </p:nvGrpSpPr>
      <p:grpSpPr>
        <a:xfrm>
          <a:off x="0" y="0"/>
          <a:ext cx="0" cy="0"/>
          <a:chOff x="0" y="0"/>
          <a:chExt cx="0" cy="0"/>
        </a:xfrm>
      </p:grpSpPr>
      <p:sp>
        <p:nvSpPr>
          <p:cNvPr id="3" name="Freeform 18">
            <a:extLst>
              <a:ext uri="{FF2B5EF4-FFF2-40B4-BE49-F238E27FC236}">
                <a16:creationId xmlns:a16="http://schemas.microsoft.com/office/drawing/2014/main" id="{23ACDBC0-0EF0-6F10-1D4F-70FA13B84111}"/>
              </a:ext>
            </a:extLst>
          </p:cNvPr>
          <p:cNvSpPr/>
          <p:nvPr/>
        </p:nvSpPr>
        <p:spPr>
          <a:xfrm>
            <a:off x="-2819400" y="-5753100"/>
            <a:ext cx="28212405" cy="8874084"/>
          </a:xfrm>
          <a:custGeom>
            <a:avLst/>
            <a:gdLst/>
            <a:ahLst/>
            <a:cxnLst/>
            <a:rect l="l" t="t" r="r" b="b"/>
            <a:pathLst>
              <a:path w="28212405" h="8874084">
                <a:moveTo>
                  <a:pt x="0" y="0"/>
                </a:moveTo>
                <a:lnTo>
                  <a:pt x="28212405" y="0"/>
                </a:lnTo>
                <a:lnTo>
                  <a:pt x="28212405" y="8874083"/>
                </a:lnTo>
                <a:lnTo>
                  <a:pt x="0" y="8874083"/>
                </a:lnTo>
                <a:lnTo>
                  <a:pt x="0" y="0"/>
                </a:lnTo>
                <a:close/>
              </a:path>
            </a:pathLst>
          </a:custGeom>
          <a:blipFill dpi="0" rotWithShape="1">
            <a:blip r:embed="rId2">
              <a:alphaModFix amt="15000"/>
              <a:extLst>
                <a:ext uri="{96DAC541-7B7A-43D3-8B79-37D633B846F1}">
                  <asvg:svgBlip xmlns:asvg="http://schemas.microsoft.com/office/drawing/2016/SVG/main" r:embed="rId3"/>
                </a:ext>
              </a:extLst>
            </a:blip>
            <a:srcRect/>
            <a:stretch>
              <a:fillRect/>
            </a:stretch>
          </a:blipFill>
        </p:spPr>
        <p:txBody>
          <a:bodyPr/>
          <a:lstStyle/>
          <a:p>
            <a:endParaRPr lang="en-GB" dirty="0"/>
          </a:p>
        </p:txBody>
      </p:sp>
      <p:sp>
        <p:nvSpPr>
          <p:cNvPr id="7" name="TextBox 6">
            <a:extLst>
              <a:ext uri="{FF2B5EF4-FFF2-40B4-BE49-F238E27FC236}">
                <a16:creationId xmlns:a16="http://schemas.microsoft.com/office/drawing/2014/main" id="{9C7E9C8C-9A31-FAA2-18F7-1C8F3610DA77}"/>
              </a:ext>
            </a:extLst>
          </p:cNvPr>
          <p:cNvSpPr txBox="1"/>
          <p:nvPr/>
        </p:nvSpPr>
        <p:spPr>
          <a:xfrm>
            <a:off x="558800" y="511629"/>
            <a:ext cx="8839200" cy="769441"/>
          </a:xfrm>
          <a:prstGeom prst="rect">
            <a:avLst/>
          </a:prstGeom>
          <a:noFill/>
        </p:spPr>
        <p:txBody>
          <a:bodyPr wrap="square" rtlCol="0">
            <a:spAutoFit/>
          </a:bodyPr>
          <a:lstStyle/>
          <a:p>
            <a:r>
              <a:rPr lang="en-US" sz="4400" dirty="0">
                <a:solidFill>
                  <a:srgbClr val="05066D"/>
                </a:solidFill>
                <a:latin typeface="SVN-Poppins SemiBold" panose="00000700000000000000" pitchFamily="2" charset="0"/>
                <a:cs typeface="SVN-Poppins SemiBold" panose="00000700000000000000" pitchFamily="2" charset="0"/>
              </a:rPr>
              <a:t>5. Kết luận &amp; hướng phát triển</a:t>
            </a:r>
            <a:endParaRPr lang="en-GB" sz="4400" dirty="0">
              <a:solidFill>
                <a:srgbClr val="05066D"/>
              </a:solidFill>
              <a:latin typeface="SVN-Poppins SemiBold" panose="00000700000000000000" pitchFamily="2" charset="0"/>
              <a:cs typeface="SVN-Poppins SemiBold" panose="00000700000000000000" pitchFamily="2" charset="0"/>
            </a:endParaRPr>
          </a:p>
        </p:txBody>
      </p:sp>
      <p:pic>
        <p:nvPicPr>
          <p:cNvPr id="8" name="Picture 7">
            <a:extLst>
              <a:ext uri="{FF2B5EF4-FFF2-40B4-BE49-F238E27FC236}">
                <a16:creationId xmlns:a16="http://schemas.microsoft.com/office/drawing/2014/main" id="{83CDF182-BD8B-A363-F6B9-DA6D2F8C86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9" name="Straight Connector 8">
            <a:extLst>
              <a:ext uri="{FF2B5EF4-FFF2-40B4-BE49-F238E27FC236}">
                <a16:creationId xmlns:a16="http://schemas.microsoft.com/office/drawing/2014/main" id="{727DD43B-C531-60A5-6EF0-714DC79A22E6}"/>
              </a:ext>
            </a:extLst>
          </p:cNvPr>
          <p:cNvCxnSpPr>
            <a:cxnSpLocks/>
          </p:cNvCxnSpPr>
          <p:nvPr/>
        </p:nvCxnSpPr>
        <p:spPr>
          <a:xfrm>
            <a:off x="9144000" y="876300"/>
            <a:ext cx="7467600"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735F6EA-0B9D-5150-196F-9C2C0FD16895}"/>
              </a:ext>
            </a:extLst>
          </p:cNvPr>
          <p:cNvSpPr txBox="1"/>
          <p:nvPr/>
        </p:nvSpPr>
        <p:spPr>
          <a:xfrm>
            <a:off x="558800" y="1281070"/>
            <a:ext cx="3265638" cy="523220"/>
          </a:xfrm>
          <a:prstGeom prst="rect">
            <a:avLst/>
          </a:prstGeom>
          <a:noFill/>
        </p:spPr>
        <p:txBody>
          <a:bodyPr wrap="none" rtlCol="0">
            <a:spAutoFit/>
          </a:bodyPr>
          <a:lstStyle/>
          <a:p>
            <a:r>
              <a:rPr lang="en-US" sz="2800" dirty="0">
                <a:solidFill>
                  <a:srgbClr val="05066D"/>
                </a:solidFill>
                <a:latin typeface="SVN-Poppins SemiBold" panose="00000700000000000000" pitchFamily="2" charset="0"/>
                <a:cs typeface="SVN-Poppins SemiBold" panose="00000700000000000000" pitchFamily="2" charset="0"/>
              </a:rPr>
              <a:t>Hướng phát triển</a:t>
            </a:r>
            <a:endParaRPr lang="en-GB" sz="2800" dirty="0">
              <a:solidFill>
                <a:srgbClr val="05066D"/>
              </a:solidFill>
              <a:latin typeface="SVN-Poppins SemiBold" panose="00000700000000000000" pitchFamily="2" charset="0"/>
              <a:cs typeface="SVN-Poppins SemiBold" panose="00000700000000000000" pitchFamily="2" charset="0"/>
            </a:endParaRPr>
          </a:p>
        </p:txBody>
      </p:sp>
      <p:sp>
        <p:nvSpPr>
          <p:cNvPr id="14" name="TextBox 13">
            <a:extLst>
              <a:ext uri="{FF2B5EF4-FFF2-40B4-BE49-F238E27FC236}">
                <a16:creationId xmlns:a16="http://schemas.microsoft.com/office/drawing/2014/main" id="{29B21841-46F4-E926-9547-D91AA2FCB30A}"/>
              </a:ext>
            </a:extLst>
          </p:cNvPr>
          <p:cNvSpPr txBox="1"/>
          <p:nvPr/>
        </p:nvSpPr>
        <p:spPr>
          <a:xfrm>
            <a:off x="571500" y="2421879"/>
            <a:ext cx="10020300" cy="6593215"/>
          </a:xfrm>
          <a:prstGeom prst="rect">
            <a:avLst/>
          </a:prstGeom>
          <a:noFill/>
        </p:spPr>
        <p:txBody>
          <a:bodyPr wrap="square" rtlCol="0">
            <a:spAutoFit/>
          </a:bodyPr>
          <a:lstStyle/>
          <a:p>
            <a:pPr algn="just">
              <a:lnSpc>
                <a:spcPct val="150000"/>
              </a:lnSpc>
              <a:spcAft>
                <a:spcPts val="1200"/>
              </a:spcAft>
            </a:pPr>
            <a:r>
              <a:rPr lang="vi-VN" sz="2400" dirty="0">
                <a:solidFill>
                  <a:srgbClr val="05066D"/>
                </a:solidFill>
                <a:latin typeface="SVN-Poppins" panose="00000500000000000000" pitchFamily="2" charset="0"/>
                <a:cs typeface="SVN-Poppins" panose="00000500000000000000" pitchFamily="2" charset="0"/>
              </a:rPr>
              <a:t>Dựa trên nền tảng đã xây dựng, dự án có thể được phát triển theo các hướng sau để tối đa hóa giá trị và hiệu quả ứng dụng:</a:t>
            </a:r>
            <a:endParaRPr lang="en-US" sz="2400" dirty="0">
              <a:solidFill>
                <a:srgbClr val="05066D"/>
              </a:solidFill>
              <a:latin typeface="SVN-Poppins" panose="00000500000000000000" pitchFamily="2" charset="0"/>
              <a:cs typeface="SVN-Poppins" panose="00000500000000000000" pitchFamily="2" charset="0"/>
            </a:endParaRPr>
          </a:p>
          <a:p>
            <a:pPr algn="just">
              <a:lnSpc>
                <a:spcPct val="150000"/>
              </a:lnSpc>
              <a:spcAft>
                <a:spcPts val="1200"/>
              </a:spcAft>
            </a:pPr>
            <a:r>
              <a:rPr lang="en-US" sz="2400" b="1" dirty="0">
                <a:solidFill>
                  <a:srgbClr val="05066D"/>
                </a:solidFill>
                <a:latin typeface="SVN-Poppins" panose="00000500000000000000" pitchFamily="2" charset="0"/>
                <a:cs typeface="SVN-Poppins" panose="00000500000000000000" pitchFamily="2" charset="0"/>
              </a:rPr>
              <a:t>- </a:t>
            </a:r>
            <a:r>
              <a:rPr lang="vi-VN" sz="2400" b="1" dirty="0">
                <a:solidFill>
                  <a:srgbClr val="05066D"/>
                </a:solidFill>
                <a:latin typeface="SVN-Poppins" panose="00000500000000000000" pitchFamily="2" charset="0"/>
                <a:cs typeface="SVN-Poppins" panose="00000500000000000000" pitchFamily="2" charset="0"/>
              </a:rPr>
              <a:t>Tích hợp AI nâng cao</a:t>
            </a:r>
            <a:r>
              <a:rPr lang="en-US" sz="2400" b="1" dirty="0">
                <a:solidFill>
                  <a:srgbClr val="05066D"/>
                </a:solidFill>
                <a:latin typeface="SVN-Poppins" panose="00000500000000000000" pitchFamily="2" charset="0"/>
                <a:cs typeface="SVN-Poppins" panose="00000500000000000000" pitchFamily="2" charset="0"/>
              </a:rPr>
              <a:t> hơn</a:t>
            </a:r>
            <a:r>
              <a:rPr lang="vi-VN" sz="2400" b="1" dirty="0">
                <a:solidFill>
                  <a:srgbClr val="05066D"/>
                </a:solidFill>
                <a:latin typeface="SVN-Poppins" panose="00000500000000000000" pitchFamily="2" charset="0"/>
                <a:cs typeface="SVN-Poppins" panose="00000500000000000000" pitchFamily="2" charset="0"/>
              </a:rPr>
              <a:t>: </a:t>
            </a:r>
            <a:r>
              <a:rPr lang="vi-VN" sz="2400" dirty="0">
                <a:solidFill>
                  <a:srgbClr val="05066D"/>
                </a:solidFill>
                <a:latin typeface="SVN-Poppins" panose="00000500000000000000" pitchFamily="2" charset="0"/>
                <a:cs typeface="SVN-Poppins" panose="00000500000000000000" pitchFamily="2" charset="0"/>
              </a:rPr>
              <a:t>Ứng dụng sâu hơn các mô hình ngôn ngữ lớn (LLM) để tự động đưa ra các nhận xét chi tiết, mang tính giáo dục cho sinh viên về </a:t>
            </a:r>
            <a:r>
              <a:rPr lang="vi-VN" sz="2400" dirty="0" err="1">
                <a:solidFill>
                  <a:srgbClr val="05066D"/>
                </a:solidFill>
                <a:latin typeface="SVN-Poppins" panose="00000500000000000000" pitchFamily="2" charset="0"/>
                <a:cs typeface="SVN-Poppins" panose="00000500000000000000" pitchFamily="2" charset="0"/>
              </a:rPr>
              <a:t>code</a:t>
            </a:r>
            <a:r>
              <a:rPr lang="en-US" sz="2400" dirty="0">
                <a:solidFill>
                  <a:srgbClr val="05066D"/>
                </a:solidFill>
                <a:latin typeface="SVN-Poppins" panose="00000500000000000000" pitchFamily="2" charset="0"/>
                <a:cs typeface="SVN-Poppins" panose="00000500000000000000" pitchFamily="2" charset="0"/>
              </a:rPr>
              <a:t>.</a:t>
            </a:r>
          </a:p>
          <a:p>
            <a:pPr algn="just">
              <a:lnSpc>
                <a:spcPct val="150000"/>
              </a:lnSpc>
              <a:spcAft>
                <a:spcPts val="1200"/>
              </a:spcAft>
            </a:pPr>
            <a:r>
              <a:rPr lang="en-US" sz="2400" b="1" dirty="0">
                <a:solidFill>
                  <a:srgbClr val="05066D"/>
                </a:solidFill>
                <a:latin typeface="SVN-Poppins" panose="00000500000000000000" pitchFamily="2" charset="0"/>
                <a:cs typeface="SVN-Poppins" panose="00000500000000000000" pitchFamily="2" charset="0"/>
              </a:rPr>
              <a:t>- </a:t>
            </a:r>
            <a:r>
              <a:rPr lang="vi-VN" sz="2400" b="1" dirty="0">
                <a:solidFill>
                  <a:srgbClr val="05066D"/>
                </a:solidFill>
                <a:latin typeface="SVN-Poppins" panose="00000500000000000000" pitchFamily="2" charset="0"/>
                <a:cs typeface="SVN-Poppins" panose="00000500000000000000" pitchFamily="2" charset="0"/>
              </a:rPr>
              <a:t>Mở rộng hệ sinh thái: </a:t>
            </a:r>
            <a:r>
              <a:rPr lang="vi-VN" sz="2400" dirty="0">
                <a:solidFill>
                  <a:srgbClr val="05066D"/>
                </a:solidFill>
                <a:latin typeface="SVN-Poppins" panose="00000500000000000000" pitchFamily="2" charset="0"/>
                <a:cs typeface="SVN-Poppins" panose="00000500000000000000" pitchFamily="2" charset="0"/>
              </a:rPr>
              <a:t>Phát triển các tính năng hỗ trợ quản lý dự án linh hoạt hơn, như tích hợp với các nền tảng phổ biến khác (</a:t>
            </a:r>
            <a:r>
              <a:rPr lang="vi-VN" sz="2400" dirty="0" err="1">
                <a:solidFill>
                  <a:srgbClr val="05066D"/>
                </a:solidFill>
                <a:latin typeface="SVN-Poppins" panose="00000500000000000000" pitchFamily="2" charset="0"/>
                <a:cs typeface="SVN-Poppins" panose="00000500000000000000" pitchFamily="2" charset="0"/>
              </a:rPr>
              <a:t>Jira</a:t>
            </a:r>
            <a:r>
              <a:rPr lang="vi-VN" sz="2400" dirty="0">
                <a:solidFill>
                  <a:srgbClr val="05066D"/>
                </a:solidFill>
                <a:latin typeface="SVN-Poppins" panose="00000500000000000000" pitchFamily="2" charset="0"/>
                <a:cs typeface="SVN-Poppins" panose="00000500000000000000" pitchFamily="2" charset="0"/>
              </a:rPr>
              <a:t>, </a:t>
            </a:r>
            <a:r>
              <a:rPr lang="vi-VN" sz="2400" dirty="0" err="1">
                <a:solidFill>
                  <a:srgbClr val="05066D"/>
                </a:solidFill>
                <a:latin typeface="SVN-Poppins" panose="00000500000000000000" pitchFamily="2" charset="0"/>
                <a:cs typeface="SVN-Poppins" panose="00000500000000000000" pitchFamily="2" charset="0"/>
              </a:rPr>
              <a:t>Trello</a:t>
            </a:r>
            <a:r>
              <a:rPr lang="en-US" sz="2400" dirty="0">
                <a:solidFill>
                  <a:srgbClr val="05066D"/>
                </a:solidFill>
                <a:latin typeface="SVN-Poppins" panose="00000500000000000000" pitchFamily="2" charset="0"/>
                <a:cs typeface="SVN-Poppins" panose="00000500000000000000" pitchFamily="2" charset="0"/>
              </a:rPr>
              <a:t>).</a:t>
            </a:r>
          </a:p>
          <a:p>
            <a:pPr algn="just">
              <a:lnSpc>
                <a:spcPct val="150000"/>
              </a:lnSpc>
              <a:spcAft>
                <a:spcPts val="1200"/>
              </a:spcAft>
            </a:pPr>
            <a:r>
              <a:rPr lang="en-US" sz="2400" b="1" dirty="0">
                <a:solidFill>
                  <a:srgbClr val="05066D"/>
                </a:solidFill>
                <a:latin typeface="SVN-Poppins" panose="00000500000000000000" pitchFamily="2" charset="0"/>
                <a:cs typeface="SVN-Poppins" panose="00000500000000000000" pitchFamily="2" charset="0"/>
              </a:rPr>
              <a:t>- </a:t>
            </a:r>
            <a:r>
              <a:rPr lang="vi-VN" sz="2400" b="1" dirty="0">
                <a:solidFill>
                  <a:srgbClr val="05066D"/>
                </a:solidFill>
                <a:latin typeface="SVN-Poppins" panose="00000500000000000000" pitchFamily="2" charset="0"/>
                <a:cs typeface="SVN-Poppins" panose="00000500000000000000" pitchFamily="2" charset="0"/>
              </a:rPr>
              <a:t>Triển khai mô hình đánh giá ngang hàng: </a:t>
            </a:r>
            <a:r>
              <a:rPr lang="vi-VN" sz="2400" dirty="0">
                <a:solidFill>
                  <a:srgbClr val="05066D"/>
                </a:solidFill>
                <a:latin typeface="SVN-Poppins" panose="00000500000000000000" pitchFamily="2" charset="0"/>
                <a:cs typeface="SVN-Poppins" panose="00000500000000000000" pitchFamily="2" charset="0"/>
              </a:rPr>
              <a:t>Xây dựng một hệ thống cho phép sinh viên đánh giá lẫn nhau, từ đó tạo ra một môi trường học tập và cộng tác tích cực hơn.</a:t>
            </a:r>
          </a:p>
        </p:txBody>
      </p:sp>
      <p:pic>
        <p:nvPicPr>
          <p:cNvPr id="15" name="Graphic 14">
            <a:extLst>
              <a:ext uri="{FF2B5EF4-FFF2-40B4-BE49-F238E27FC236}">
                <a16:creationId xmlns:a16="http://schemas.microsoft.com/office/drawing/2014/main" id="{612A587D-EB52-D48B-EF5C-84D54B9229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30000" y="2171700"/>
            <a:ext cx="9281010" cy="9839980"/>
          </a:xfrm>
          <a:prstGeom prst="rect">
            <a:avLst/>
          </a:prstGeom>
        </p:spPr>
      </p:pic>
    </p:spTree>
    <p:extLst>
      <p:ext uri="{BB962C8B-B14F-4D97-AF65-F5344CB8AC3E}">
        <p14:creationId xmlns:p14="http://schemas.microsoft.com/office/powerpoint/2010/main" val="1804698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D55CE-BA5B-45ED-4D0C-2BE9D2EC291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243E360-86B0-85E5-D4CE-8FF976E69093}"/>
              </a:ext>
            </a:extLst>
          </p:cNvPr>
          <p:cNvSpPr/>
          <p:nvPr/>
        </p:nvSpPr>
        <p:spPr>
          <a:xfrm>
            <a:off x="-2724179" y="4946989"/>
            <a:ext cx="28212405" cy="8874084"/>
          </a:xfrm>
          <a:custGeom>
            <a:avLst/>
            <a:gdLst/>
            <a:ahLst/>
            <a:cxnLst/>
            <a:rect l="l" t="t" r="r" b="b"/>
            <a:pathLst>
              <a:path w="28212405" h="8874084">
                <a:moveTo>
                  <a:pt x="0" y="0"/>
                </a:moveTo>
                <a:lnTo>
                  <a:pt x="28212405" y="0"/>
                </a:lnTo>
                <a:lnTo>
                  <a:pt x="28212405" y="8874083"/>
                </a:lnTo>
                <a:lnTo>
                  <a:pt x="0" y="8874083"/>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sp>
        <p:nvSpPr>
          <p:cNvPr id="10" name="TextBox 10">
            <a:extLst>
              <a:ext uri="{FF2B5EF4-FFF2-40B4-BE49-F238E27FC236}">
                <a16:creationId xmlns:a16="http://schemas.microsoft.com/office/drawing/2014/main" id="{843C22F6-CB5F-D14E-CB5D-FDACB1727616}"/>
              </a:ext>
            </a:extLst>
          </p:cNvPr>
          <p:cNvSpPr txBox="1"/>
          <p:nvPr/>
        </p:nvSpPr>
        <p:spPr>
          <a:xfrm>
            <a:off x="532488" y="348112"/>
            <a:ext cx="17223021" cy="984885"/>
          </a:xfrm>
          <a:prstGeom prst="rect">
            <a:avLst/>
          </a:prstGeom>
        </p:spPr>
        <p:txBody>
          <a:bodyPr wrap="square" lIns="0" tIns="0" rIns="0" bIns="0" rtlCol="0" anchor="t">
            <a:spAutoFit/>
          </a:bodyPr>
          <a:lstStyle/>
          <a:p>
            <a:r>
              <a:rPr lang="en-GB" sz="3200" dirty="0">
                <a:latin typeface="SVN-Poppins SemiBold" panose="00000700000000000000" pitchFamily="2" charset="0"/>
                <a:cs typeface="SVN-Poppins SemiBold" panose="00000700000000000000" pitchFamily="2" charset="0"/>
              </a:rPr>
              <a:t>XÂY DỰNG HỆ THỐNG </a:t>
            </a:r>
            <a:r>
              <a:rPr lang="en-GB" sz="3200" dirty="0">
                <a:solidFill>
                  <a:srgbClr val="05066D"/>
                </a:solidFill>
                <a:latin typeface="SVN-Poppins SemiBold" panose="00000700000000000000" pitchFamily="2" charset="0"/>
                <a:cs typeface="SVN-Poppins SemiBold" panose="00000700000000000000" pitchFamily="2" charset="0"/>
              </a:rPr>
              <a:t>THEO DÕI DỰ ÁN </a:t>
            </a:r>
          </a:p>
          <a:p>
            <a:r>
              <a:rPr lang="en-GB" sz="3200" dirty="0">
                <a:latin typeface="SVN-Poppins SemiBold" panose="00000700000000000000" pitchFamily="2" charset="0"/>
                <a:cs typeface="SVN-Poppins SemiBold" panose="00000700000000000000" pitchFamily="2" charset="0"/>
              </a:rPr>
              <a:t>PHẦN MỀM LÀM VIỆC NHÓM CỦA SINH VIÊN QUA </a:t>
            </a:r>
            <a:r>
              <a:rPr lang="en-GB" sz="3200" dirty="0">
                <a:solidFill>
                  <a:srgbClr val="05066D"/>
                </a:solidFill>
                <a:latin typeface="SVN-Poppins SemiBold" panose="00000700000000000000" pitchFamily="2" charset="0"/>
                <a:cs typeface="SVN-Poppins SemiBold" panose="00000700000000000000" pitchFamily="2" charset="0"/>
              </a:rPr>
              <a:t>GITHUB ACTION</a:t>
            </a:r>
          </a:p>
        </p:txBody>
      </p:sp>
      <p:pic>
        <p:nvPicPr>
          <p:cNvPr id="13" name="Picture 12">
            <a:extLst>
              <a:ext uri="{FF2B5EF4-FFF2-40B4-BE49-F238E27FC236}">
                <a16:creationId xmlns:a16="http://schemas.microsoft.com/office/drawing/2014/main" id="{B77812E7-BCF2-1628-CD6C-50AF06182F8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sp>
        <p:nvSpPr>
          <p:cNvPr id="7" name="TextBox 6">
            <a:extLst>
              <a:ext uri="{FF2B5EF4-FFF2-40B4-BE49-F238E27FC236}">
                <a16:creationId xmlns:a16="http://schemas.microsoft.com/office/drawing/2014/main" id="{3349003B-00BF-911F-6AF8-321A74F57E6B}"/>
              </a:ext>
            </a:extLst>
          </p:cNvPr>
          <p:cNvSpPr txBox="1"/>
          <p:nvPr/>
        </p:nvSpPr>
        <p:spPr>
          <a:xfrm>
            <a:off x="7400573" y="4052160"/>
            <a:ext cx="3981450" cy="1789657"/>
          </a:xfrm>
          <a:prstGeom prst="rect">
            <a:avLst/>
          </a:prstGeom>
          <a:noFill/>
        </p:spPr>
        <p:txBody>
          <a:bodyPr wrap="square">
            <a:spAutoFit/>
          </a:bodyPr>
          <a:lstStyle/>
          <a:p>
            <a:pPr marL="0" lvl="0" indent="0" algn="l">
              <a:lnSpc>
                <a:spcPts val="14330"/>
              </a:lnSpc>
              <a:spcBef>
                <a:spcPct val="0"/>
              </a:spcBef>
            </a:pPr>
            <a:r>
              <a:rPr lang="en-US" sz="9600" b="1" dirty="0">
                <a:solidFill>
                  <a:srgbClr val="05066D"/>
                </a:solidFill>
                <a:latin typeface="SVN-Poppins" panose="00000500000000000000" pitchFamily="2" charset="0"/>
                <a:ea typeface="Poppins Bold"/>
                <a:cs typeface="SVN-Poppins" panose="00000500000000000000" pitchFamily="2" charset="0"/>
                <a:sym typeface="Poppins Bold"/>
              </a:rPr>
              <a:t>DEMO</a:t>
            </a:r>
          </a:p>
        </p:txBody>
      </p:sp>
    </p:spTree>
    <p:extLst>
      <p:ext uri="{BB962C8B-B14F-4D97-AF65-F5344CB8AC3E}">
        <p14:creationId xmlns:p14="http://schemas.microsoft.com/office/powerpoint/2010/main" val="1801311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4" name="TextBox 4"/>
          <p:cNvSpPr txBox="1"/>
          <p:nvPr/>
        </p:nvSpPr>
        <p:spPr>
          <a:xfrm>
            <a:off x="609600" y="7962900"/>
            <a:ext cx="11328905" cy="1913985"/>
          </a:xfrm>
          <a:prstGeom prst="rect">
            <a:avLst/>
          </a:prstGeom>
        </p:spPr>
        <p:txBody>
          <a:bodyPr wrap="square" lIns="0" tIns="0" rIns="0" bIns="0" rtlCol="0" anchor="t">
            <a:spAutoFit/>
          </a:bodyPr>
          <a:lstStyle/>
          <a:p>
            <a:pPr marL="0" lvl="0" indent="0" algn="l">
              <a:lnSpc>
                <a:spcPts val="14330"/>
              </a:lnSpc>
              <a:spcBef>
                <a:spcPct val="0"/>
              </a:spcBef>
            </a:pPr>
            <a:r>
              <a:rPr lang="en-US" sz="15000" dirty="0">
                <a:solidFill>
                  <a:srgbClr val="FFFFFF"/>
                </a:solidFill>
                <a:latin typeface="SVN-Poppins" panose="00000500000000000000" pitchFamily="2" charset="0"/>
                <a:ea typeface="Poppins Bold"/>
                <a:cs typeface="SVN-Poppins" panose="00000500000000000000" pitchFamily="2" charset="0"/>
                <a:sym typeface="Poppins Bold"/>
              </a:rPr>
              <a:t>Thank you</a:t>
            </a:r>
          </a:p>
        </p:txBody>
      </p:sp>
      <p:pic>
        <p:nvPicPr>
          <p:cNvPr id="6" name="Graphic 5">
            <a:extLst>
              <a:ext uri="{FF2B5EF4-FFF2-40B4-BE49-F238E27FC236}">
                <a16:creationId xmlns:a16="http://schemas.microsoft.com/office/drawing/2014/main" id="{51B9E370-3233-1070-2EBE-F2BE6F5238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44200" y="1485900"/>
            <a:ext cx="9289009" cy="9848461"/>
          </a:xfrm>
          <a:prstGeom prst="rect">
            <a:avLst/>
          </a:prstGeom>
        </p:spPr>
      </p:pic>
      <p:sp>
        <p:nvSpPr>
          <p:cNvPr id="7" name="TextBox 12">
            <a:extLst>
              <a:ext uri="{FF2B5EF4-FFF2-40B4-BE49-F238E27FC236}">
                <a16:creationId xmlns:a16="http://schemas.microsoft.com/office/drawing/2014/main" id="{E28CBD55-FDFC-DB3B-88BB-BAB02A6E50F7}"/>
              </a:ext>
            </a:extLst>
          </p:cNvPr>
          <p:cNvSpPr txBox="1"/>
          <p:nvPr/>
        </p:nvSpPr>
        <p:spPr>
          <a:xfrm>
            <a:off x="647700" y="7429500"/>
            <a:ext cx="11463413" cy="435056"/>
          </a:xfrm>
          <a:prstGeom prst="rect">
            <a:avLst/>
          </a:prstGeom>
        </p:spPr>
        <p:txBody>
          <a:bodyPr lIns="0" tIns="0" rIns="0" bIns="0" rtlCol="0" anchor="t">
            <a:spAutoFit/>
          </a:bodyPr>
          <a:lstStyle/>
          <a:p>
            <a:pPr algn="l">
              <a:lnSpc>
                <a:spcPts val="3563"/>
              </a:lnSpc>
              <a:spcBef>
                <a:spcPct val="0"/>
              </a:spcBef>
            </a:pPr>
            <a:r>
              <a:rPr lang="en-US" sz="2545" dirty="0">
                <a:solidFill>
                  <a:schemeClr val="bg1"/>
                </a:solidFill>
                <a:latin typeface="SVN-Poppins" panose="00000500000000000000" pitchFamily="2" charset="0"/>
                <a:ea typeface="Montserrat"/>
                <a:cs typeface="SVN-Poppins" panose="00000500000000000000" pitchFamily="2" charset="0"/>
                <a:sym typeface="Montserrat"/>
              </a:rPr>
              <a:t>Cảm ơn thầy cô và các bạn đã lắng nghe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59FF5"/>
        </a:solidFill>
        <a:effectLst/>
      </p:bgPr>
    </p:bg>
    <p:spTree>
      <p:nvGrpSpPr>
        <p:cNvPr id="1" name="">
          <a:extLst>
            <a:ext uri="{FF2B5EF4-FFF2-40B4-BE49-F238E27FC236}">
              <a16:creationId xmlns:a16="http://schemas.microsoft.com/office/drawing/2014/main" id="{10B2FC36-C3AF-8D9A-BAA7-579621D9766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35E976-C4A2-F151-3B4E-0FEF1602435C}"/>
              </a:ext>
            </a:extLst>
          </p:cNvPr>
          <p:cNvSpPr/>
          <p:nvPr/>
        </p:nvSpPr>
        <p:spPr>
          <a:xfrm flipH="1">
            <a:off x="-1536351" y="-5829300"/>
            <a:ext cx="11703112" cy="12377222"/>
          </a:xfrm>
          <a:custGeom>
            <a:avLst/>
            <a:gdLst/>
            <a:ahLst/>
            <a:cxnLst/>
            <a:rect l="l" t="t" r="r" b="b"/>
            <a:pathLst>
              <a:path w="13398375" h="12377222">
                <a:moveTo>
                  <a:pt x="0" y="0"/>
                </a:moveTo>
                <a:lnTo>
                  <a:pt x="13398376" y="0"/>
                </a:lnTo>
                <a:lnTo>
                  <a:pt x="13398376" y="12377222"/>
                </a:lnTo>
                <a:lnTo>
                  <a:pt x="0" y="12377222"/>
                </a:lnTo>
                <a:lnTo>
                  <a:pt x="0" y="0"/>
                </a:lnTo>
                <a:close/>
              </a:path>
            </a:pathLst>
          </a:custGeom>
          <a:blipFill dpi="0" rotWithShape="1">
            <a:blip r:embed="rId3">
              <a:alphaModFix amt="20000"/>
              <a:extLst>
                <a:ext uri="{96DAC541-7B7A-43D3-8B79-37D633B846F1}">
                  <asvg:svgBlip xmlns:asvg="http://schemas.microsoft.com/office/drawing/2016/SVG/main" r:embed="rId4"/>
                </a:ext>
              </a:extLst>
            </a:blip>
            <a:srcRect/>
            <a:stretch>
              <a:fillRect t="-6179" r="-211836"/>
            </a:stretch>
          </a:blipFill>
        </p:spPr>
        <p:txBody>
          <a:bodyPr/>
          <a:lstStyle/>
          <a:p>
            <a:endParaRPr lang="en-GB" dirty="0"/>
          </a:p>
        </p:txBody>
      </p:sp>
      <p:sp>
        <p:nvSpPr>
          <p:cNvPr id="6" name="Rectangle 5">
            <a:extLst>
              <a:ext uri="{FF2B5EF4-FFF2-40B4-BE49-F238E27FC236}">
                <a16:creationId xmlns:a16="http://schemas.microsoft.com/office/drawing/2014/main" id="{9C7B5582-094C-ACB2-B0C8-2685B56BDEB9}"/>
              </a:ext>
            </a:extLst>
          </p:cNvPr>
          <p:cNvSpPr/>
          <p:nvPr/>
        </p:nvSpPr>
        <p:spPr>
          <a:xfrm>
            <a:off x="0" y="999034"/>
            <a:ext cx="1447800" cy="182066"/>
          </a:xfrm>
          <a:prstGeom prst="rect">
            <a:avLst/>
          </a:prstGeom>
          <a:solidFill>
            <a:srgbClr val="759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16">
            <a:extLst>
              <a:ext uri="{FF2B5EF4-FFF2-40B4-BE49-F238E27FC236}">
                <a16:creationId xmlns:a16="http://schemas.microsoft.com/office/drawing/2014/main" id="{AC022739-3829-942F-BD57-94D44E9D51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11000" y="3771900"/>
            <a:ext cx="8541113" cy="9055521"/>
          </a:xfrm>
          <a:prstGeom prst="rect">
            <a:avLst/>
          </a:prstGeom>
        </p:spPr>
      </p:pic>
      <p:sp>
        <p:nvSpPr>
          <p:cNvPr id="8" name="TextBox 7">
            <a:extLst>
              <a:ext uri="{FF2B5EF4-FFF2-40B4-BE49-F238E27FC236}">
                <a16:creationId xmlns:a16="http://schemas.microsoft.com/office/drawing/2014/main" id="{ACDD1BCE-E2E2-B6B2-BCD0-5B85037FC8F4}"/>
              </a:ext>
            </a:extLst>
          </p:cNvPr>
          <p:cNvSpPr txBox="1"/>
          <p:nvPr/>
        </p:nvSpPr>
        <p:spPr>
          <a:xfrm>
            <a:off x="673986" y="1972563"/>
            <a:ext cx="16743546" cy="7669728"/>
          </a:xfrm>
          <a:prstGeom prst="rect">
            <a:avLst/>
          </a:prstGeom>
        </p:spPr>
        <p:txBody>
          <a:bodyPr wrap="square" lIns="0" tIns="0" rIns="0" bIns="0" rtlCol="0" anchor="t">
            <a:spAutoFit/>
          </a:bodyPr>
          <a:lstStyle/>
          <a:p>
            <a:pPr algn="just">
              <a:lnSpc>
                <a:spcPct val="150000"/>
              </a:lnSpc>
              <a:spcBef>
                <a:spcPct val="0"/>
              </a:spcBef>
              <a:spcAft>
                <a:spcPts val="1200"/>
              </a:spcAft>
            </a:pPr>
            <a:r>
              <a:rPr lang="vi-VN" sz="2400" dirty="0">
                <a:solidFill>
                  <a:schemeClr val="bg1"/>
                </a:solidFill>
                <a:latin typeface="SVN-Poppins Medium" panose="00000600000000000000" pitchFamily="2" charset="0"/>
                <a:ea typeface="Montserrat"/>
                <a:cs typeface="SVN-Poppins Medium" panose="00000600000000000000" pitchFamily="2" charset="0"/>
                <a:sym typeface="Montserrat"/>
              </a:rPr>
              <a:t>Trong thời đại chuyển đổi số và công nghiệp 4.0, tự động hóa đóng vai trò quan trọng trong phát triển phần mềm. Trong môi trường giáo dục, đặc biệt là ngành Công nghệ thông tin, nhu cầu đánh giá bài nộp nhanh, chính xác và khách quan ngày càng cấp thiết.</a:t>
            </a:r>
          </a:p>
          <a:p>
            <a:pPr algn="just">
              <a:lnSpc>
                <a:spcPct val="150000"/>
              </a:lnSpc>
              <a:spcBef>
                <a:spcPct val="0"/>
              </a:spcBef>
              <a:spcAft>
                <a:spcPts val="1200"/>
              </a:spcAft>
            </a:pPr>
            <a:r>
              <a:rPr lang="vi-VN" sz="2400" dirty="0">
                <a:solidFill>
                  <a:schemeClr val="bg1"/>
                </a:solidFill>
                <a:latin typeface="SVN-Poppins Medium" panose="00000600000000000000" pitchFamily="2" charset="0"/>
                <a:ea typeface="Montserrat"/>
                <a:cs typeface="SVN-Poppins Medium" panose="00000600000000000000" pitchFamily="2" charset="0"/>
                <a:sym typeface="Montserrat"/>
              </a:rPr>
              <a:t>Dự án xây dựng hệ thống tự động theo dõi và đánh giá mã nguồn sinh viên thông qua </a:t>
            </a:r>
            <a:r>
              <a:rPr lang="vi-VN" sz="2400" dirty="0" err="1">
                <a:solidFill>
                  <a:schemeClr val="bg1"/>
                </a:solidFill>
                <a:latin typeface="SVN-Poppins Medium" panose="00000600000000000000" pitchFamily="2" charset="0"/>
                <a:ea typeface="Montserrat"/>
                <a:cs typeface="SVN-Poppins Medium" panose="00000600000000000000" pitchFamily="2" charset="0"/>
                <a:sym typeface="Montserrat"/>
              </a:rPr>
              <a:t>GitHub</a:t>
            </a:r>
            <a:r>
              <a:rPr lang="vi-VN" sz="2400" dirty="0">
                <a:solidFill>
                  <a:schemeClr val="bg1"/>
                </a:solidFill>
                <a:latin typeface="SVN-Poppins Medium" panose="00000600000000000000" pitchFamily="2" charset="0"/>
                <a:ea typeface="Montserrat"/>
                <a:cs typeface="SVN-Poppins Medium" panose="00000600000000000000" pitchFamily="2" charset="0"/>
                <a:sym typeface="Montserrat"/>
              </a:rPr>
              <a:t> </a:t>
            </a:r>
            <a:r>
              <a:rPr lang="vi-VN" sz="2400" dirty="0" err="1">
                <a:solidFill>
                  <a:schemeClr val="bg1"/>
                </a:solidFill>
                <a:latin typeface="SVN-Poppins Medium" panose="00000600000000000000" pitchFamily="2" charset="0"/>
                <a:ea typeface="Montserrat"/>
                <a:cs typeface="SVN-Poppins Medium" panose="00000600000000000000" pitchFamily="2" charset="0"/>
                <a:sym typeface="Montserrat"/>
              </a:rPr>
              <a:t>Actions</a:t>
            </a:r>
            <a:r>
              <a:rPr lang="vi-VN" sz="2400" dirty="0">
                <a:solidFill>
                  <a:schemeClr val="bg1"/>
                </a:solidFill>
                <a:latin typeface="SVN-Poppins Medium" panose="00000600000000000000" pitchFamily="2" charset="0"/>
                <a:ea typeface="Montserrat"/>
                <a:cs typeface="SVN-Poppins Medium" panose="00000600000000000000" pitchFamily="2" charset="0"/>
                <a:sym typeface="Montserrat"/>
              </a:rPr>
              <a:t> và </a:t>
            </a:r>
            <a:r>
              <a:rPr lang="vi-VN" sz="2400" dirty="0" err="1">
                <a:solidFill>
                  <a:schemeClr val="bg1"/>
                </a:solidFill>
                <a:latin typeface="SVN-Poppins Medium" panose="00000600000000000000" pitchFamily="2" charset="0"/>
                <a:ea typeface="Montserrat"/>
                <a:cs typeface="SVN-Poppins Medium" panose="00000600000000000000" pitchFamily="2" charset="0"/>
                <a:sym typeface="Montserrat"/>
              </a:rPr>
              <a:t>SonarCloud</a:t>
            </a:r>
            <a:r>
              <a:rPr lang="vi-VN" sz="2400" dirty="0">
                <a:solidFill>
                  <a:schemeClr val="bg1"/>
                </a:solidFill>
                <a:latin typeface="SVN-Poppins Medium" panose="00000600000000000000" pitchFamily="2" charset="0"/>
                <a:ea typeface="Montserrat"/>
                <a:cs typeface="SVN-Poppins Medium" panose="00000600000000000000" pitchFamily="2" charset="0"/>
                <a:sym typeface="Montserrat"/>
              </a:rPr>
              <a:t>. Hệ thống giúp:</a:t>
            </a:r>
          </a:p>
          <a:p>
            <a:pPr marL="800100" lvl="1" indent="-342900" algn="just">
              <a:lnSpc>
                <a:spcPct val="150000"/>
              </a:lnSpc>
              <a:spcBef>
                <a:spcPct val="0"/>
              </a:spcBef>
              <a:spcAft>
                <a:spcPts val="1200"/>
              </a:spcAft>
              <a:buFont typeface="Arial" panose="020B0604020202020204" pitchFamily="34" charset="0"/>
              <a:buChar char="•"/>
            </a:pPr>
            <a:r>
              <a:rPr lang="vi-VN" sz="2400" dirty="0">
                <a:solidFill>
                  <a:schemeClr val="bg1"/>
                </a:solidFill>
                <a:latin typeface="SVN-Poppins Medium" panose="00000600000000000000" pitchFamily="2" charset="0"/>
                <a:ea typeface="Montserrat"/>
                <a:cs typeface="SVN-Poppins Medium" panose="00000600000000000000" pitchFamily="2" charset="0"/>
                <a:sym typeface="Montserrat"/>
              </a:rPr>
              <a:t>Tự động phân tích chất lượng </a:t>
            </a:r>
            <a:r>
              <a:rPr lang="vi-VN" sz="2400" dirty="0" err="1">
                <a:solidFill>
                  <a:schemeClr val="bg1"/>
                </a:solidFill>
                <a:latin typeface="SVN-Poppins Medium" panose="00000600000000000000" pitchFamily="2" charset="0"/>
                <a:ea typeface="Montserrat"/>
                <a:cs typeface="SVN-Poppins Medium" panose="00000600000000000000" pitchFamily="2" charset="0"/>
                <a:sym typeface="Montserrat"/>
              </a:rPr>
              <a:t>code</a:t>
            </a:r>
            <a:r>
              <a:rPr lang="vi-VN" sz="2400" dirty="0">
                <a:solidFill>
                  <a:schemeClr val="bg1"/>
                </a:solidFill>
                <a:latin typeface="SVN-Poppins Medium" panose="00000600000000000000" pitchFamily="2" charset="0"/>
                <a:ea typeface="Montserrat"/>
                <a:cs typeface="SVN-Poppins Medium" panose="00000600000000000000" pitchFamily="2" charset="0"/>
                <a:sym typeface="Montserrat"/>
              </a:rPr>
              <a:t>.</a:t>
            </a:r>
          </a:p>
          <a:p>
            <a:pPr marL="800100" lvl="1" indent="-342900" algn="just">
              <a:lnSpc>
                <a:spcPct val="150000"/>
              </a:lnSpc>
              <a:spcBef>
                <a:spcPct val="0"/>
              </a:spcBef>
              <a:spcAft>
                <a:spcPts val="1200"/>
              </a:spcAft>
              <a:buFont typeface="Arial" panose="020B0604020202020204" pitchFamily="34" charset="0"/>
              <a:buChar char="•"/>
            </a:pPr>
            <a:r>
              <a:rPr lang="vi-VN" sz="2400" dirty="0">
                <a:solidFill>
                  <a:schemeClr val="bg1"/>
                </a:solidFill>
                <a:latin typeface="SVN-Poppins Medium" panose="00000600000000000000" pitchFamily="2" charset="0"/>
                <a:ea typeface="Montserrat"/>
                <a:cs typeface="SVN-Poppins Medium" panose="00000600000000000000" pitchFamily="2" charset="0"/>
                <a:sym typeface="Montserrat"/>
              </a:rPr>
              <a:t>Phát hiện sớm lỗi, </a:t>
            </a:r>
            <a:r>
              <a:rPr lang="vi-VN" sz="2400" dirty="0" err="1">
                <a:solidFill>
                  <a:schemeClr val="bg1"/>
                </a:solidFill>
                <a:latin typeface="SVN-Poppins Medium" panose="00000600000000000000" pitchFamily="2" charset="0"/>
                <a:ea typeface="Montserrat"/>
                <a:cs typeface="SVN-Poppins Medium" panose="00000600000000000000" pitchFamily="2" charset="0"/>
                <a:sym typeface="Montserrat"/>
              </a:rPr>
              <a:t>bug</a:t>
            </a:r>
            <a:r>
              <a:rPr lang="vi-VN" sz="2400" dirty="0">
                <a:solidFill>
                  <a:schemeClr val="bg1"/>
                </a:solidFill>
                <a:latin typeface="SVN-Poppins Medium" panose="00000600000000000000" pitchFamily="2" charset="0"/>
                <a:ea typeface="Montserrat"/>
                <a:cs typeface="SVN-Poppins Medium" panose="00000600000000000000" pitchFamily="2" charset="0"/>
                <a:sym typeface="Montserrat"/>
              </a:rPr>
              <a:t>, </a:t>
            </a:r>
            <a:r>
              <a:rPr lang="vi-VN" sz="2400" dirty="0" err="1">
                <a:solidFill>
                  <a:schemeClr val="bg1"/>
                </a:solidFill>
                <a:latin typeface="SVN-Poppins Medium" panose="00000600000000000000" pitchFamily="2" charset="0"/>
                <a:ea typeface="Montserrat"/>
                <a:cs typeface="SVN-Poppins Medium" panose="00000600000000000000" pitchFamily="2" charset="0"/>
                <a:sym typeface="Montserrat"/>
              </a:rPr>
              <a:t>code</a:t>
            </a:r>
            <a:r>
              <a:rPr lang="vi-VN" sz="2400" dirty="0">
                <a:solidFill>
                  <a:schemeClr val="bg1"/>
                </a:solidFill>
                <a:latin typeface="SVN-Poppins Medium" panose="00000600000000000000" pitchFamily="2" charset="0"/>
                <a:ea typeface="Montserrat"/>
                <a:cs typeface="SVN-Poppins Medium" panose="00000600000000000000" pitchFamily="2" charset="0"/>
                <a:sym typeface="Montserrat"/>
              </a:rPr>
              <a:t> </a:t>
            </a:r>
            <a:r>
              <a:rPr lang="vi-VN" sz="2400" dirty="0" err="1">
                <a:solidFill>
                  <a:schemeClr val="bg1"/>
                </a:solidFill>
                <a:latin typeface="SVN-Poppins Medium" panose="00000600000000000000" pitchFamily="2" charset="0"/>
                <a:ea typeface="Montserrat"/>
                <a:cs typeface="SVN-Poppins Medium" panose="00000600000000000000" pitchFamily="2" charset="0"/>
                <a:sym typeface="Montserrat"/>
              </a:rPr>
              <a:t>smells</a:t>
            </a:r>
            <a:r>
              <a:rPr lang="vi-VN" sz="2400" dirty="0">
                <a:solidFill>
                  <a:schemeClr val="bg1"/>
                </a:solidFill>
                <a:latin typeface="SVN-Poppins Medium" panose="00000600000000000000" pitchFamily="2" charset="0"/>
                <a:ea typeface="Montserrat"/>
                <a:cs typeface="SVN-Poppins Medium" panose="00000600000000000000" pitchFamily="2" charset="0"/>
                <a:sym typeface="Montserrat"/>
              </a:rPr>
              <a:t>.</a:t>
            </a:r>
          </a:p>
          <a:p>
            <a:pPr marL="800100" lvl="1" indent="-342900" algn="just">
              <a:lnSpc>
                <a:spcPct val="150000"/>
              </a:lnSpc>
              <a:spcBef>
                <a:spcPct val="0"/>
              </a:spcBef>
              <a:spcAft>
                <a:spcPts val="1200"/>
              </a:spcAft>
              <a:buFont typeface="Arial" panose="020B0604020202020204" pitchFamily="34" charset="0"/>
              <a:buChar char="•"/>
            </a:pPr>
            <a:r>
              <a:rPr lang="vi-VN" sz="2400" dirty="0">
                <a:solidFill>
                  <a:schemeClr val="bg1"/>
                </a:solidFill>
                <a:latin typeface="SVN-Poppins Medium" panose="00000600000000000000" pitchFamily="2" charset="0"/>
                <a:ea typeface="Montserrat"/>
                <a:cs typeface="SVN-Poppins Medium" panose="00000600000000000000" pitchFamily="2" charset="0"/>
                <a:sym typeface="Montserrat"/>
              </a:rPr>
              <a:t>Theo dõi mức độ đóng góp của từng thành viên.</a:t>
            </a:r>
          </a:p>
          <a:p>
            <a:pPr marL="800100" lvl="1" indent="-342900" algn="just">
              <a:lnSpc>
                <a:spcPct val="150000"/>
              </a:lnSpc>
              <a:spcBef>
                <a:spcPct val="0"/>
              </a:spcBef>
              <a:spcAft>
                <a:spcPts val="1200"/>
              </a:spcAft>
              <a:buFont typeface="Arial" panose="020B0604020202020204" pitchFamily="34" charset="0"/>
              <a:buChar char="•"/>
            </a:pPr>
            <a:r>
              <a:rPr lang="vi-VN" sz="2400" dirty="0">
                <a:solidFill>
                  <a:schemeClr val="bg1"/>
                </a:solidFill>
                <a:latin typeface="SVN-Poppins Medium" panose="00000600000000000000" pitchFamily="2" charset="0"/>
                <a:ea typeface="Montserrat"/>
                <a:cs typeface="SVN-Poppins Medium" panose="00000600000000000000" pitchFamily="2" charset="0"/>
                <a:sym typeface="Montserrat"/>
              </a:rPr>
              <a:t>Hỗ trợ sinh viên tiếp cận công cụ CI/CD hiện đại.</a:t>
            </a:r>
          </a:p>
          <a:p>
            <a:pPr algn="just">
              <a:lnSpc>
                <a:spcPct val="150000"/>
              </a:lnSpc>
              <a:spcBef>
                <a:spcPct val="0"/>
              </a:spcBef>
              <a:spcAft>
                <a:spcPts val="1200"/>
              </a:spcAft>
            </a:pPr>
            <a:r>
              <a:rPr lang="vi-VN" sz="2400" dirty="0">
                <a:solidFill>
                  <a:schemeClr val="bg1"/>
                </a:solidFill>
                <a:latin typeface="SVN-Poppins Medium" panose="00000600000000000000" pitchFamily="2" charset="0"/>
                <a:ea typeface="Montserrat"/>
                <a:cs typeface="SVN-Poppins Medium" panose="00000600000000000000" pitchFamily="2" charset="0"/>
                <a:sym typeface="Montserrat"/>
              </a:rPr>
              <a:t>Giải pháp này giúp giảng viên tiết kiệm thời gian, tăng tính minh bạch, đồng thời nâng cao kỹ năng làm việc nhóm và kỹ năng lập trình của sinh viên.</a:t>
            </a:r>
          </a:p>
          <a:p>
            <a:pPr algn="just">
              <a:lnSpc>
                <a:spcPct val="150000"/>
              </a:lnSpc>
              <a:spcBef>
                <a:spcPct val="0"/>
              </a:spcBef>
              <a:spcAft>
                <a:spcPts val="1200"/>
              </a:spcAft>
            </a:pPr>
            <a:endParaRPr lang="vi-VN" sz="2400" dirty="0">
              <a:solidFill>
                <a:schemeClr val="bg1"/>
              </a:solidFill>
              <a:latin typeface="SVN-Poppins Medium" panose="00000600000000000000" pitchFamily="2" charset="0"/>
              <a:ea typeface="Montserrat"/>
              <a:cs typeface="SVN-Poppins Medium" panose="00000600000000000000" pitchFamily="2" charset="0"/>
              <a:sym typeface="Montserrat"/>
            </a:endParaRPr>
          </a:p>
        </p:txBody>
      </p:sp>
      <p:sp>
        <p:nvSpPr>
          <p:cNvPr id="14" name="TextBox 13">
            <a:extLst>
              <a:ext uri="{FF2B5EF4-FFF2-40B4-BE49-F238E27FC236}">
                <a16:creationId xmlns:a16="http://schemas.microsoft.com/office/drawing/2014/main" id="{61921BBE-6A69-ED1C-C6B5-362CA8D66574}"/>
              </a:ext>
            </a:extLst>
          </p:cNvPr>
          <p:cNvSpPr txBox="1"/>
          <p:nvPr/>
        </p:nvSpPr>
        <p:spPr>
          <a:xfrm>
            <a:off x="558800" y="1123633"/>
            <a:ext cx="2958751" cy="590867"/>
          </a:xfrm>
          <a:prstGeom prst="rect">
            <a:avLst/>
          </a:prstGeom>
          <a:noFill/>
        </p:spPr>
        <p:txBody>
          <a:bodyPr wrap="square">
            <a:spAutoFit/>
          </a:bodyPr>
          <a:lstStyle/>
          <a:p>
            <a:pPr algn="l">
              <a:lnSpc>
                <a:spcPct val="150000"/>
              </a:lnSpc>
            </a:pPr>
            <a:r>
              <a:rPr lang="en-US" sz="2400" b="1" dirty="0">
                <a:solidFill>
                  <a:srgbClr val="05066D"/>
                </a:solidFill>
                <a:latin typeface="SVN-Poppins" panose="00000500000000000000" pitchFamily="2" charset="0"/>
                <a:ea typeface="DM Sans"/>
                <a:cs typeface="SVN-Poppins" panose="00000500000000000000" pitchFamily="2" charset="0"/>
                <a:sym typeface="DM Sans"/>
              </a:rPr>
              <a:t>Lý do chọn đề tài</a:t>
            </a:r>
          </a:p>
        </p:txBody>
      </p:sp>
      <p:grpSp>
        <p:nvGrpSpPr>
          <p:cNvPr id="4" name="Group 3">
            <a:extLst>
              <a:ext uri="{FF2B5EF4-FFF2-40B4-BE49-F238E27FC236}">
                <a16:creationId xmlns:a16="http://schemas.microsoft.com/office/drawing/2014/main" id="{D9F091B8-2AD9-5BA0-3859-1988780013A1}"/>
              </a:ext>
            </a:extLst>
          </p:cNvPr>
          <p:cNvGrpSpPr/>
          <p:nvPr/>
        </p:nvGrpSpPr>
        <p:grpSpPr>
          <a:xfrm>
            <a:off x="533400" y="307406"/>
            <a:ext cx="17360831" cy="1130231"/>
            <a:chOff x="533400" y="307406"/>
            <a:chExt cx="17360831" cy="1130231"/>
          </a:xfrm>
        </p:grpSpPr>
        <p:sp>
          <p:nvSpPr>
            <p:cNvPr id="3" name="TextBox 2">
              <a:extLst>
                <a:ext uri="{FF2B5EF4-FFF2-40B4-BE49-F238E27FC236}">
                  <a16:creationId xmlns:a16="http://schemas.microsoft.com/office/drawing/2014/main" id="{26BE2A1F-B1FE-FF9B-2E5D-4A0B6F32ED8F}"/>
                </a:ext>
              </a:extLst>
            </p:cNvPr>
            <p:cNvSpPr txBox="1"/>
            <p:nvPr/>
          </p:nvSpPr>
          <p:spPr>
            <a:xfrm>
              <a:off x="533400" y="495300"/>
              <a:ext cx="3781805" cy="769441"/>
            </a:xfrm>
            <a:prstGeom prst="rect">
              <a:avLst/>
            </a:prstGeom>
            <a:noFill/>
          </p:spPr>
          <p:txBody>
            <a:bodyPr wrap="none" rtlCol="0">
              <a:spAutoFit/>
            </a:bodyPr>
            <a:lstStyle/>
            <a:p>
              <a:r>
                <a:rPr lang="en-US" sz="4400" b="1" dirty="0">
                  <a:solidFill>
                    <a:schemeClr val="bg1"/>
                  </a:solidFill>
                  <a:latin typeface="SVN-Poppins SemiBold" panose="00000700000000000000" pitchFamily="2" charset="0"/>
                  <a:cs typeface="SVN-Poppins SemiBold" panose="00000700000000000000" pitchFamily="2" charset="0"/>
                </a:rPr>
                <a:t>1. Đặt vấn đề</a:t>
              </a:r>
              <a:endParaRPr lang="en-GB" sz="4400" dirty="0">
                <a:solidFill>
                  <a:schemeClr val="bg1"/>
                </a:solidFill>
                <a:latin typeface="SVN-Poppins SemiBold" panose="00000700000000000000" pitchFamily="2" charset="0"/>
                <a:cs typeface="SVN-Poppins SemiBold" panose="00000700000000000000" pitchFamily="2" charset="0"/>
              </a:endParaRPr>
            </a:p>
          </p:txBody>
        </p:sp>
        <p:pic>
          <p:nvPicPr>
            <p:cNvPr id="18" name="Picture 17">
              <a:extLst>
                <a:ext uri="{FF2B5EF4-FFF2-40B4-BE49-F238E27FC236}">
                  <a16:creationId xmlns:a16="http://schemas.microsoft.com/office/drawing/2014/main" id="{FBEF98E3-A443-4CFF-F731-22D4A8FB6D9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19" name="Straight Connector 18">
              <a:extLst>
                <a:ext uri="{FF2B5EF4-FFF2-40B4-BE49-F238E27FC236}">
                  <a16:creationId xmlns:a16="http://schemas.microsoft.com/office/drawing/2014/main" id="{A4B45B7D-EC23-8C93-39CA-EA62D36570E5}"/>
                </a:ext>
              </a:extLst>
            </p:cNvPr>
            <p:cNvCxnSpPr>
              <a:cxnSpLocks/>
            </p:cNvCxnSpPr>
            <p:nvPr/>
          </p:nvCxnSpPr>
          <p:spPr>
            <a:xfrm>
              <a:off x="4315205" y="876300"/>
              <a:ext cx="12296395" cy="0"/>
            </a:xfrm>
            <a:prstGeom prst="line">
              <a:avLst/>
            </a:prstGeom>
            <a:ln w="28575">
              <a:solidFill>
                <a:schemeClr val="bg1">
                  <a:alpha val="66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62BABABA-EBB3-CD00-5BAF-2ABB440D06AF}"/>
              </a:ext>
            </a:extLst>
          </p:cNvPr>
          <p:cNvGrpSpPr/>
          <p:nvPr/>
        </p:nvGrpSpPr>
        <p:grpSpPr>
          <a:xfrm>
            <a:off x="558800" y="9563100"/>
            <a:ext cx="17335431" cy="527711"/>
            <a:chOff x="558800" y="9563100"/>
            <a:chExt cx="17335431" cy="527711"/>
          </a:xfrm>
        </p:grpSpPr>
        <p:sp>
          <p:nvSpPr>
            <p:cNvPr id="21" name="TextBox 20">
              <a:extLst>
                <a:ext uri="{FF2B5EF4-FFF2-40B4-BE49-F238E27FC236}">
                  <a16:creationId xmlns:a16="http://schemas.microsoft.com/office/drawing/2014/main" id="{0034C559-4F65-EEFB-B8DC-6B9D83505627}"/>
                </a:ext>
              </a:extLst>
            </p:cNvPr>
            <p:cNvSpPr txBox="1"/>
            <p:nvPr/>
          </p:nvSpPr>
          <p:spPr>
            <a:xfrm>
              <a:off x="558800" y="9714453"/>
              <a:ext cx="12344400" cy="338554"/>
            </a:xfrm>
            <a:prstGeom prst="rect">
              <a:avLst/>
            </a:prstGeom>
            <a:noFill/>
          </p:spPr>
          <p:txBody>
            <a:bodyPr wrap="square">
              <a:spAutoFit/>
            </a:bodyPr>
            <a:lstStyle/>
            <a:p>
              <a:r>
                <a:rPr lang="en-GB" sz="1600" dirty="0">
                  <a:solidFill>
                    <a:schemeClr val="bg1"/>
                  </a:solidFill>
                  <a:latin typeface="SVN-Poppins SemiBold" panose="00000700000000000000" pitchFamily="2" charset="0"/>
                  <a:cs typeface="SVN-Poppins SemiBold" panose="00000700000000000000" pitchFamily="2" charset="0"/>
                </a:rPr>
                <a:t>XÂY DỰNG HỆ THỐNG </a:t>
              </a:r>
              <a:r>
                <a:rPr lang="en-GB" sz="1600" dirty="0">
                  <a:solidFill>
                    <a:srgbClr val="05066D"/>
                  </a:solidFill>
                  <a:latin typeface="SVN-Poppins SemiBold" panose="00000700000000000000" pitchFamily="2" charset="0"/>
                  <a:cs typeface="SVN-Poppins SemiBold" panose="00000700000000000000" pitchFamily="2" charset="0"/>
                </a:rPr>
                <a:t>THEO DÕI DỰ ÁN PHẦN MỀM </a:t>
              </a:r>
              <a:r>
                <a:rPr lang="en-GB" sz="1600" dirty="0">
                  <a:solidFill>
                    <a:schemeClr val="bg1"/>
                  </a:solidFill>
                  <a:latin typeface="SVN-Poppins SemiBold" panose="00000700000000000000" pitchFamily="2" charset="0"/>
                  <a:cs typeface="SVN-Poppins SemiBold" panose="00000700000000000000" pitchFamily="2" charset="0"/>
                </a:rPr>
                <a:t>LÀM VIỆC NHÓM CỦA SINH VIÊN QUA </a:t>
              </a:r>
              <a:r>
                <a:rPr lang="en-GB" sz="1600" dirty="0">
                  <a:solidFill>
                    <a:srgbClr val="05066D"/>
                  </a:solidFill>
                  <a:latin typeface="SVN-Poppins SemiBold" panose="00000700000000000000" pitchFamily="2" charset="0"/>
                  <a:cs typeface="SVN-Poppins SemiBold" panose="00000700000000000000" pitchFamily="2" charset="0"/>
                </a:rPr>
                <a:t>GITHUB ACTION</a:t>
              </a:r>
            </a:p>
          </p:txBody>
        </p:sp>
        <p:cxnSp>
          <p:nvCxnSpPr>
            <p:cNvPr id="22" name="Straight Connector 21">
              <a:extLst>
                <a:ext uri="{FF2B5EF4-FFF2-40B4-BE49-F238E27FC236}">
                  <a16:creationId xmlns:a16="http://schemas.microsoft.com/office/drawing/2014/main" id="{A76D8287-3EA7-F6BC-57A8-0725B1100FD8}"/>
                </a:ext>
              </a:extLst>
            </p:cNvPr>
            <p:cNvCxnSpPr>
              <a:cxnSpLocks/>
            </p:cNvCxnSpPr>
            <p:nvPr/>
          </p:nvCxnSpPr>
          <p:spPr>
            <a:xfrm>
              <a:off x="686686" y="9563100"/>
              <a:ext cx="16991714" cy="0"/>
            </a:xfrm>
            <a:prstGeom prst="line">
              <a:avLst/>
            </a:prstGeom>
            <a:ln w="28575">
              <a:solidFill>
                <a:schemeClr val="bg1">
                  <a:alpha val="66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AD4665F-A0C0-ED1F-F6FA-2E9CB4175DF5}"/>
                </a:ext>
              </a:extLst>
            </p:cNvPr>
            <p:cNvSpPr txBox="1"/>
            <p:nvPr/>
          </p:nvSpPr>
          <p:spPr>
            <a:xfrm>
              <a:off x="17322799" y="9721480"/>
              <a:ext cx="571432" cy="369331"/>
            </a:xfrm>
            <a:prstGeom prst="rect">
              <a:avLst/>
            </a:prstGeom>
            <a:noFill/>
          </p:spPr>
          <p:txBody>
            <a:bodyPr wrap="square">
              <a:spAutoFit/>
            </a:bodyPr>
            <a:lstStyle/>
            <a:p>
              <a:r>
                <a:rPr lang="en-GB" sz="1800" dirty="0">
                  <a:solidFill>
                    <a:schemeClr val="bg1"/>
                  </a:solidFill>
                  <a:latin typeface="SVN-Poppins SemiBold" panose="00000700000000000000" pitchFamily="2" charset="0"/>
                  <a:cs typeface="SVN-Poppins SemiBold" panose="00000700000000000000" pitchFamily="2" charset="0"/>
                </a:rPr>
                <a:t>04</a:t>
              </a:r>
            </a:p>
          </p:txBody>
        </p:sp>
      </p:grpSp>
    </p:spTree>
    <p:extLst>
      <p:ext uri="{BB962C8B-B14F-4D97-AF65-F5344CB8AC3E}">
        <p14:creationId xmlns:p14="http://schemas.microsoft.com/office/powerpoint/2010/main" val="346829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59FF5"/>
        </a:solidFill>
        <a:effectLst/>
      </p:bgPr>
    </p:bg>
    <p:spTree>
      <p:nvGrpSpPr>
        <p:cNvPr id="1" name="">
          <a:extLst>
            <a:ext uri="{FF2B5EF4-FFF2-40B4-BE49-F238E27FC236}">
              <a16:creationId xmlns:a16="http://schemas.microsoft.com/office/drawing/2014/main" id="{0F383C20-E79B-D2EA-3DE0-B4BCA840228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636452B-7804-BD28-8629-FA0D80B39A67}"/>
              </a:ext>
            </a:extLst>
          </p:cNvPr>
          <p:cNvSpPr/>
          <p:nvPr/>
        </p:nvSpPr>
        <p:spPr>
          <a:xfrm flipH="1">
            <a:off x="-1536351" y="-5829300"/>
            <a:ext cx="11703112" cy="12377222"/>
          </a:xfrm>
          <a:custGeom>
            <a:avLst/>
            <a:gdLst/>
            <a:ahLst/>
            <a:cxnLst/>
            <a:rect l="l" t="t" r="r" b="b"/>
            <a:pathLst>
              <a:path w="13398375" h="12377222">
                <a:moveTo>
                  <a:pt x="0" y="0"/>
                </a:moveTo>
                <a:lnTo>
                  <a:pt x="13398376" y="0"/>
                </a:lnTo>
                <a:lnTo>
                  <a:pt x="13398376" y="12377222"/>
                </a:lnTo>
                <a:lnTo>
                  <a:pt x="0" y="12377222"/>
                </a:lnTo>
                <a:lnTo>
                  <a:pt x="0" y="0"/>
                </a:lnTo>
                <a:close/>
              </a:path>
            </a:pathLst>
          </a:custGeom>
          <a:blipFill dpi="0" rotWithShape="1">
            <a:blip r:embed="rId3">
              <a:alphaModFix amt="38000"/>
              <a:extLst>
                <a:ext uri="{96DAC541-7B7A-43D3-8B79-37D633B846F1}">
                  <asvg:svgBlip xmlns:asvg="http://schemas.microsoft.com/office/drawing/2016/SVG/main" r:embed="rId4"/>
                </a:ext>
              </a:extLst>
            </a:blip>
            <a:srcRect/>
            <a:stretch>
              <a:fillRect t="-6179" r="-211836"/>
            </a:stretch>
          </a:blipFill>
        </p:spPr>
        <p:txBody>
          <a:bodyPr/>
          <a:lstStyle/>
          <a:p>
            <a:endParaRPr lang="en-GB" dirty="0"/>
          </a:p>
        </p:txBody>
      </p:sp>
      <p:sp>
        <p:nvSpPr>
          <p:cNvPr id="6" name="Rectangle 5">
            <a:extLst>
              <a:ext uri="{FF2B5EF4-FFF2-40B4-BE49-F238E27FC236}">
                <a16:creationId xmlns:a16="http://schemas.microsoft.com/office/drawing/2014/main" id="{02789FBE-045E-01F2-D38E-C76A096001D9}"/>
              </a:ext>
            </a:extLst>
          </p:cNvPr>
          <p:cNvSpPr/>
          <p:nvPr/>
        </p:nvSpPr>
        <p:spPr>
          <a:xfrm>
            <a:off x="0" y="999034"/>
            <a:ext cx="1447800" cy="182066"/>
          </a:xfrm>
          <a:prstGeom prst="rect">
            <a:avLst/>
          </a:prstGeom>
          <a:solidFill>
            <a:srgbClr val="759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16">
            <a:extLst>
              <a:ext uri="{FF2B5EF4-FFF2-40B4-BE49-F238E27FC236}">
                <a16:creationId xmlns:a16="http://schemas.microsoft.com/office/drawing/2014/main" id="{B6CA92D7-102C-893C-BF56-438E810F2F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58600" y="3314700"/>
            <a:ext cx="8541113" cy="9055521"/>
          </a:xfrm>
          <a:prstGeom prst="rect">
            <a:avLst/>
          </a:prstGeom>
        </p:spPr>
      </p:pic>
      <p:sp>
        <p:nvSpPr>
          <p:cNvPr id="3" name="TextBox 2">
            <a:extLst>
              <a:ext uri="{FF2B5EF4-FFF2-40B4-BE49-F238E27FC236}">
                <a16:creationId xmlns:a16="http://schemas.microsoft.com/office/drawing/2014/main" id="{55C02100-F9F5-D1DB-BA26-A8E8E6089E2B}"/>
              </a:ext>
            </a:extLst>
          </p:cNvPr>
          <p:cNvSpPr txBox="1"/>
          <p:nvPr/>
        </p:nvSpPr>
        <p:spPr>
          <a:xfrm>
            <a:off x="533400" y="495300"/>
            <a:ext cx="3781805" cy="769441"/>
          </a:xfrm>
          <a:prstGeom prst="rect">
            <a:avLst/>
          </a:prstGeom>
          <a:noFill/>
        </p:spPr>
        <p:txBody>
          <a:bodyPr wrap="none" rtlCol="0">
            <a:spAutoFit/>
          </a:bodyPr>
          <a:lstStyle/>
          <a:p>
            <a:r>
              <a:rPr lang="en-US" sz="4400" b="1" dirty="0">
                <a:solidFill>
                  <a:schemeClr val="bg1"/>
                </a:solidFill>
                <a:latin typeface="SVN-Poppins SemiBold" panose="00000700000000000000" pitchFamily="2" charset="0"/>
                <a:cs typeface="SVN-Poppins SemiBold" panose="00000700000000000000" pitchFamily="2" charset="0"/>
              </a:rPr>
              <a:t>1. Đặt vấn đề</a:t>
            </a:r>
            <a:endParaRPr lang="en-GB" sz="4400" dirty="0">
              <a:solidFill>
                <a:schemeClr val="bg1"/>
              </a:solidFill>
              <a:latin typeface="SVN-Poppins SemiBold" panose="00000700000000000000" pitchFamily="2" charset="0"/>
              <a:cs typeface="SVN-Poppins SemiBold" panose="00000700000000000000" pitchFamily="2" charset="0"/>
            </a:endParaRPr>
          </a:p>
        </p:txBody>
      </p:sp>
      <p:sp>
        <p:nvSpPr>
          <p:cNvPr id="8" name="TextBox 7">
            <a:extLst>
              <a:ext uri="{FF2B5EF4-FFF2-40B4-BE49-F238E27FC236}">
                <a16:creationId xmlns:a16="http://schemas.microsoft.com/office/drawing/2014/main" id="{B831FB4B-179E-5A19-F78D-4EFCD93DDA1A}"/>
              </a:ext>
            </a:extLst>
          </p:cNvPr>
          <p:cNvSpPr txBox="1"/>
          <p:nvPr/>
        </p:nvSpPr>
        <p:spPr>
          <a:xfrm>
            <a:off x="706254" y="1819516"/>
            <a:ext cx="14609946" cy="2161104"/>
          </a:xfrm>
          <a:prstGeom prst="rect">
            <a:avLst/>
          </a:prstGeom>
        </p:spPr>
        <p:txBody>
          <a:bodyPr wrap="square" lIns="0" tIns="0" rIns="0" bIns="0" rtlCol="0" anchor="t">
            <a:spAutoFit/>
          </a:bodyPr>
          <a:lstStyle/>
          <a:p>
            <a:pPr marL="342900" indent="-342900">
              <a:lnSpc>
                <a:spcPct val="150000"/>
              </a:lnSpc>
              <a:spcBef>
                <a:spcPct val="0"/>
              </a:spcBef>
              <a:buFont typeface="Arial" panose="020B0604020202020204" pitchFamily="34" charset="0"/>
              <a:buChar char="•"/>
            </a:pPr>
            <a:r>
              <a:rPr lang="vi-VN" sz="2400" dirty="0">
                <a:solidFill>
                  <a:schemeClr val="bg1"/>
                </a:solidFill>
                <a:latin typeface="SVN-Poppins" panose="00000500000000000000" pitchFamily="2" charset="0"/>
                <a:ea typeface="Montserrat"/>
                <a:cs typeface="SVN-Poppins Medium" panose="00000600000000000000" pitchFamily="2" charset="0"/>
                <a:sym typeface="Montserrat"/>
              </a:rPr>
              <a:t>Sinh viên làm việc nhóm khó quản lý tiến độ và chất lượng </a:t>
            </a:r>
            <a:r>
              <a:rPr lang="vi-VN" sz="2400" dirty="0" err="1">
                <a:solidFill>
                  <a:schemeClr val="bg1"/>
                </a:solidFill>
                <a:latin typeface="SVN-Poppins" panose="00000500000000000000" pitchFamily="2" charset="0"/>
                <a:ea typeface="Montserrat"/>
                <a:cs typeface="SVN-Poppins Medium" panose="00000600000000000000" pitchFamily="2" charset="0"/>
                <a:sym typeface="Montserrat"/>
              </a:rPr>
              <a:t>code</a:t>
            </a:r>
            <a:r>
              <a:rPr lang="vi-VN" sz="2400" dirty="0">
                <a:solidFill>
                  <a:schemeClr val="bg1"/>
                </a:solidFill>
                <a:latin typeface="SVN-Poppins" panose="00000500000000000000" pitchFamily="2" charset="0"/>
                <a:ea typeface="Montserrat"/>
                <a:cs typeface="SVN-Poppins Medium" panose="00000600000000000000" pitchFamily="2" charset="0"/>
                <a:sym typeface="Montserrat"/>
              </a:rPr>
              <a:t>.</a:t>
            </a:r>
            <a:endParaRPr lang="en-US" sz="2400" dirty="0">
              <a:solidFill>
                <a:schemeClr val="bg1"/>
              </a:solidFill>
              <a:latin typeface="SVN-Poppins Medium" panose="00000600000000000000" pitchFamily="2" charset="0"/>
              <a:ea typeface="Montserrat"/>
              <a:cs typeface="SVN-Poppins Medium" panose="00000600000000000000" pitchFamily="2" charset="0"/>
              <a:sym typeface="Montserrat"/>
            </a:endParaRPr>
          </a:p>
          <a:p>
            <a:pPr marL="342900" indent="-342900">
              <a:lnSpc>
                <a:spcPct val="150000"/>
              </a:lnSpc>
              <a:spcBef>
                <a:spcPct val="0"/>
              </a:spcBef>
              <a:buFont typeface="Arial" panose="020B0604020202020204" pitchFamily="34" charset="0"/>
              <a:buChar char="•"/>
            </a:pPr>
            <a:r>
              <a:rPr lang="vi-VN" sz="2400" dirty="0">
                <a:solidFill>
                  <a:schemeClr val="bg1"/>
                </a:solidFill>
                <a:latin typeface="SVN-Poppins" panose="00000500000000000000" pitchFamily="2" charset="0"/>
                <a:ea typeface="Montserrat"/>
                <a:cs typeface="SVN-Poppins Medium" panose="00000600000000000000" pitchFamily="2" charset="0"/>
                <a:sym typeface="Montserrat"/>
              </a:rPr>
              <a:t>Giảng viên thiếu công cụ để theo dõi đóng góp của từng thành viên.</a:t>
            </a:r>
            <a:endParaRPr lang="en-US" sz="2400" dirty="0">
              <a:solidFill>
                <a:schemeClr val="bg1"/>
              </a:solidFill>
              <a:latin typeface="SVN-Poppins Medium" panose="00000600000000000000" pitchFamily="2" charset="0"/>
              <a:ea typeface="Montserrat"/>
              <a:cs typeface="SVN-Poppins Medium" panose="00000600000000000000" pitchFamily="2" charset="0"/>
              <a:sym typeface="Montserrat"/>
            </a:endParaRPr>
          </a:p>
          <a:p>
            <a:pPr marL="342900" indent="-342900">
              <a:lnSpc>
                <a:spcPct val="150000"/>
              </a:lnSpc>
              <a:spcBef>
                <a:spcPct val="0"/>
              </a:spcBef>
              <a:buFont typeface="Arial" panose="020B0604020202020204" pitchFamily="34" charset="0"/>
              <a:buChar char="•"/>
            </a:pPr>
            <a:r>
              <a:rPr lang="vi-VN" sz="2400" dirty="0">
                <a:solidFill>
                  <a:schemeClr val="bg1"/>
                </a:solidFill>
                <a:latin typeface="SVN-Poppins" panose="00000500000000000000" pitchFamily="2" charset="0"/>
                <a:ea typeface="Montserrat"/>
                <a:cs typeface="SVN-Poppins Medium" panose="00000600000000000000" pitchFamily="2" charset="0"/>
                <a:sym typeface="Montserrat"/>
              </a:rPr>
              <a:t>Chưa có cơ chế tự động đánh giá mã nguồn.</a:t>
            </a:r>
            <a:endParaRPr lang="en-US" sz="2400" dirty="0">
              <a:solidFill>
                <a:schemeClr val="bg1"/>
              </a:solidFill>
              <a:latin typeface="SVN-Poppins Medium" panose="00000600000000000000" pitchFamily="2" charset="0"/>
              <a:ea typeface="Montserrat"/>
              <a:cs typeface="SVN-Poppins Medium" panose="00000600000000000000" pitchFamily="2" charset="0"/>
              <a:sym typeface="Montserrat"/>
            </a:endParaRPr>
          </a:p>
          <a:p>
            <a:pPr marL="342900" indent="-342900">
              <a:lnSpc>
                <a:spcPct val="150000"/>
              </a:lnSpc>
              <a:spcBef>
                <a:spcPct val="0"/>
              </a:spcBef>
              <a:buFont typeface="Arial" panose="020B0604020202020204" pitchFamily="34" charset="0"/>
              <a:buChar char="•"/>
            </a:pPr>
            <a:r>
              <a:rPr lang="vi-VN" sz="2400" dirty="0">
                <a:solidFill>
                  <a:schemeClr val="bg1"/>
                </a:solidFill>
                <a:latin typeface="SVN-Poppins" panose="00000500000000000000" pitchFamily="2" charset="0"/>
                <a:ea typeface="Montserrat"/>
                <a:cs typeface="SVN-Poppins Medium" panose="00000600000000000000" pitchFamily="2" charset="0"/>
                <a:sym typeface="Montserrat"/>
              </a:rPr>
              <a:t>Các lỗi về </a:t>
            </a:r>
            <a:r>
              <a:rPr lang="vi-VN" sz="2400" dirty="0" err="1">
                <a:solidFill>
                  <a:schemeClr val="bg1"/>
                </a:solidFill>
                <a:latin typeface="SVN-Poppins" panose="00000500000000000000" pitchFamily="2" charset="0"/>
                <a:ea typeface="Montserrat"/>
                <a:cs typeface="SVN-Poppins Medium" panose="00000600000000000000" pitchFamily="2" charset="0"/>
                <a:sym typeface="Montserrat"/>
              </a:rPr>
              <a:t>bug</a:t>
            </a:r>
            <a:r>
              <a:rPr lang="vi-VN" sz="2400" dirty="0">
                <a:solidFill>
                  <a:schemeClr val="bg1"/>
                </a:solidFill>
                <a:latin typeface="SVN-Poppins" panose="00000500000000000000" pitchFamily="2" charset="0"/>
                <a:ea typeface="Montserrat"/>
                <a:cs typeface="SVN-Poppins Medium" panose="00000600000000000000" pitchFamily="2" charset="0"/>
                <a:sym typeface="Montserrat"/>
              </a:rPr>
              <a:t>, </a:t>
            </a:r>
            <a:r>
              <a:rPr lang="vi-VN" sz="2400" dirty="0" err="1">
                <a:solidFill>
                  <a:schemeClr val="bg1"/>
                </a:solidFill>
                <a:latin typeface="SVN-Poppins" panose="00000500000000000000" pitchFamily="2" charset="0"/>
                <a:ea typeface="Montserrat"/>
                <a:cs typeface="SVN-Poppins Medium" panose="00000600000000000000" pitchFamily="2" charset="0"/>
                <a:sym typeface="Montserrat"/>
              </a:rPr>
              <a:t>code</a:t>
            </a:r>
            <a:r>
              <a:rPr lang="vi-VN" sz="2400" dirty="0">
                <a:solidFill>
                  <a:schemeClr val="bg1"/>
                </a:solidFill>
                <a:latin typeface="SVN-Poppins" panose="00000500000000000000" pitchFamily="2" charset="0"/>
                <a:ea typeface="Montserrat"/>
                <a:cs typeface="SVN-Poppins Medium" panose="00000600000000000000" pitchFamily="2" charset="0"/>
                <a:sym typeface="Montserrat"/>
              </a:rPr>
              <a:t> </a:t>
            </a:r>
            <a:r>
              <a:rPr lang="vi-VN" sz="2400" dirty="0" err="1">
                <a:solidFill>
                  <a:schemeClr val="bg1"/>
                </a:solidFill>
                <a:latin typeface="SVN-Poppins" panose="00000500000000000000" pitchFamily="2" charset="0"/>
                <a:ea typeface="Montserrat"/>
                <a:cs typeface="SVN-Poppins Medium" panose="00000600000000000000" pitchFamily="2" charset="0"/>
                <a:sym typeface="Montserrat"/>
              </a:rPr>
              <a:t>smells</a:t>
            </a:r>
            <a:r>
              <a:rPr lang="vi-VN" sz="2400" dirty="0">
                <a:solidFill>
                  <a:schemeClr val="bg1"/>
                </a:solidFill>
                <a:latin typeface="SVN-Poppins" panose="00000500000000000000" pitchFamily="2" charset="0"/>
                <a:ea typeface="Montserrat"/>
                <a:cs typeface="SVN-Poppins Medium" panose="00000600000000000000" pitchFamily="2" charset="0"/>
                <a:sym typeface="Montserrat"/>
              </a:rPr>
              <a:t>, </a:t>
            </a:r>
            <a:r>
              <a:rPr lang="vi-VN" sz="2400" dirty="0" err="1">
                <a:solidFill>
                  <a:schemeClr val="bg1"/>
                </a:solidFill>
                <a:latin typeface="SVN-Poppins" panose="00000500000000000000" pitchFamily="2" charset="0"/>
                <a:ea typeface="Montserrat"/>
                <a:cs typeface="SVN-Poppins Medium" panose="00000600000000000000" pitchFamily="2" charset="0"/>
                <a:sym typeface="Montserrat"/>
              </a:rPr>
              <a:t>coverage</a:t>
            </a:r>
            <a:r>
              <a:rPr lang="vi-VN" sz="2400" dirty="0">
                <a:solidFill>
                  <a:schemeClr val="bg1"/>
                </a:solidFill>
                <a:latin typeface="SVN-Poppins" panose="00000500000000000000" pitchFamily="2" charset="0"/>
                <a:ea typeface="Montserrat"/>
                <a:cs typeface="SVN-Poppins Medium" panose="00000600000000000000" pitchFamily="2" charset="0"/>
                <a:sym typeface="Montserrat"/>
              </a:rPr>
              <a:t> khó kiểm soát.</a:t>
            </a:r>
            <a:endParaRPr lang="en-US" sz="2400" dirty="0">
              <a:solidFill>
                <a:schemeClr val="bg1"/>
              </a:solidFill>
              <a:latin typeface="SVN-Poppins Medium" panose="00000600000000000000" pitchFamily="2" charset="0"/>
              <a:ea typeface="Montserrat"/>
              <a:cs typeface="SVN-Poppins Medium" panose="00000600000000000000" pitchFamily="2" charset="0"/>
              <a:sym typeface="Montserrat"/>
            </a:endParaRPr>
          </a:p>
        </p:txBody>
      </p:sp>
      <p:pic>
        <p:nvPicPr>
          <p:cNvPr id="10" name="Picture 9">
            <a:extLst>
              <a:ext uri="{FF2B5EF4-FFF2-40B4-BE49-F238E27FC236}">
                <a16:creationId xmlns:a16="http://schemas.microsoft.com/office/drawing/2014/main" id="{7E64A4DC-C1E8-52C7-3161-B26D0FE82FB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sp>
        <p:nvSpPr>
          <p:cNvPr id="11" name="TextBox 10">
            <a:extLst>
              <a:ext uri="{FF2B5EF4-FFF2-40B4-BE49-F238E27FC236}">
                <a16:creationId xmlns:a16="http://schemas.microsoft.com/office/drawing/2014/main" id="{DEBF0B0C-F140-D43D-82E5-6C80AF3CFAFE}"/>
              </a:ext>
            </a:extLst>
          </p:cNvPr>
          <p:cNvSpPr txBox="1"/>
          <p:nvPr/>
        </p:nvSpPr>
        <p:spPr>
          <a:xfrm>
            <a:off x="558800" y="1123633"/>
            <a:ext cx="2958751" cy="590867"/>
          </a:xfrm>
          <a:prstGeom prst="rect">
            <a:avLst/>
          </a:prstGeom>
          <a:noFill/>
        </p:spPr>
        <p:txBody>
          <a:bodyPr wrap="square">
            <a:spAutoFit/>
          </a:bodyPr>
          <a:lstStyle/>
          <a:p>
            <a:pPr algn="l">
              <a:lnSpc>
                <a:spcPct val="150000"/>
              </a:lnSpc>
            </a:pPr>
            <a:r>
              <a:rPr lang="en-US" sz="2400" b="1" dirty="0">
                <a:solidFill>
                  <a:srgbClr val="05066D"/>
                </a:solidFill>
                <a:latin typeface="SVN-Poppins" panose="00000500000000000000" pitchFamily="2" charset="0"/>
                <a:ea typeface="DM Sans"/>
                <a:cs typeface="SVN-Poppins" panose="00000500000000000000" pitchFamily="2" charset="0"/>
                <a:sym typeface="DM Sans"/>
              </a:rPr>
              <a:t>Vấn đề đặt ra</a:t>
            </a:r>
          </a:p>
        </p:txBody>
      </p:sp>
      <p:pic>
        <p:nvPicPr>
          <p:cNvPr id="14" name="Picture 13" descr="A screenshot of a computer error&#10;&#10;AI-generated content may be incorrect.">
            <a:extLst>
              <a:ext uri="{FF2B5EF4-FFF2-40B4-BE49-F238E27FC236}">
                <a16:creationId xmlns:a16="http://schemas.microsoft.com/office/drawing/2014/main" id="{5FE611E0-48D7-F5D2-58BE-660AF524F7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4000" y="4535395"/>
            <a:ext cx="16200000" cy="11027813"/>
          </a:xfrm>
          <a:prstGeom prst="roundRect">
            <a:avLst>
              <a:gd name="adj" fmla="val 1257"/>
            </a:avLst>
          </a:prstGeom>
          <a:ln w="6350">
            <a:solidFill>
              <a:schemeClr val="bg1">
                <a:lumMod val="65000"/>
              </a:schemeClr>
            </a:solidFill>
          </a:ln>
        </p:spPr>
      </p:pic>
      <p:cxnSp>
        <p:nvCxnSpPr>
          <p:cNvPr id="19" name="Straight Connector 18">
            <a:extLst>
              <a:ext uri="{FF2B5EF4-FFF2-40B4-BE49-F238E27FC236}">
                <a16:creationId xmlns:a16="http://schemas.microsoft.com/office/drawing/2014/main" id="{C136E462-9C30-1AEB-0EC9-5F095CF14C1C}"/>
              </a:ext>
            </a:extLst>
          </p:cNvPr>
          <p:cNvCxnSpPr>
            <a:cxnSpLocks/>
          </p:cNvCxnSpPr>
          <p:nvPr/>
        </p:nvCxnSpPr>
        <p:spPr>
          <a:xfrm>
            <a:off x="4315205" y="876300"/>
            <a:ext cx="12296395" cy="0"/>
          </a:xfrm>
          <a:prstGeom prst="line">
            <a:avLst/>
          </a:prstGeom>
          <a:ln w="28575">
            <a:solidFill>
              <a:schemeClr val="bg1">
                <a:alpha val="66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98E0E2-51E2-1AC2-8C49-239DE70533E9}"/>
              </a:ext>
            </a:extLst>
          </p:cNvPr>
          <p:cNvSpPr txBox="1"/>
          <p:nvPr/>
        </p:nvSpPr>
        <p:spPr>
          <a:xfrm>
            <a:off x="17322799" y="9721480"/>
            <a:ext cx="571432" cy="369331"/>
          </a:xfrm>
          <a:prstGeom prst="rect">
            <a:avLst/>
          </a:prstGeom>
          <a:noFill/>
        </p:spPr>
        <p:txBody>
          <a:bodyPr wrap="square">
            <a:spAutoFit/>
          </a:bodyPr>
          <a:lstStyle/>
          <a:p>
            <a:r>
              <a:rPr lang="en-GB" sz="1800" dirty="0">
                <a:solidFill>
                  <a:schemeClr val="bg1"/>
                </a:solidFill>
                <a:latin typeface="SVN-Poppins SemiBold" panose="00000700000000000000" pitchFamily="2" charset="0"/>
                <a:cs typeface="SVN-Poppins SemiBold" panose="00000700000000000000" pitchFamily="2" charset="0"/>
              </a:rPr>
              <a:t>05</a:t>
            </a:r>
          </a:p>
        </p:txBody>
      </p:sp>
    </p:spTree>
    <p:extLst>
      <p:ext uri="{BB962C8B-B14F-4D97-AF65-F5344CB8AC3E}">
        <p14:creationId xmlns:p14="http://schemas.microsoft.com/office/powerpoint/2010/main" val="3079877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59FF5"/>
        </a:solidFill>
        <a:effectLst/>
      </p:bgPr>
    </p:bg>
    <p:spTree>
      <p:nvGrpSpPr>
        <p:cNvPr id="1" name="">
          <a:extLst>
            <a:ext uri="{FF2B5EF4-FFF2-40B4-BE49-F238E27FC236}">
              <a16:creationId xmlns:a16="http://schemas.microsoft.com/office/drawing/2014/main" id="{F7C0EA01-FFF7-F2EE-D52A-C67C5AB3BE8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C341273-F1BF-E2E7-7A52-2A3BFEB5012D}"/>
              </a:ext>
            </a:extLst>
          </p:cNvPr>
          <p:cNvSpPr/>
          <p:nvPr/>
        </p:nvSpPr>
        <p:spPr>
          <a:xfrm flipH="1">
            <a:off x="-1536351" y="-5829300"/>
            <a:ext cx="11703112" cy="12377222"/>
          </a:xfrm>
          <a:custGeom>
            <a:avLst/>
            <a:gdLst/>
            <a:ahLst/>
            <a:cxnLst/>
            <a:rect l="l" t="t" r="r" b="b"/>
            <a:pathLst>
              <a:path w="13398375" h="12377222">
                <a:moveTo>
                  <a:pt x="0" y="0"/>
                </a:moveTo>
                <a:lnTo>
                  <a:pt x="13398376" y="0"/>
                </a:lnTo>
                <a:lnTo>
                  <a:pt x="13398376" y="12377222"/>
                </a:lnTo>
                <a:lnTo>
                  <a:pt x="0" y="12377222"/>
                </a:lnTo>
                <a:lnTo>
                  <a:pt x="0" y="0"/>
                </a:lnTo>
                <a:close/>
              </a:path>
            </a:pathLst>
          </a:custGeom>
          <a:blipFill dpi="0" rotWithShape="1">
            <a:blip r:embed="rId3">
              <a:alphaModFix amt="38000"/>
              <a:extLst>
                <a:ext uri="{96DAC541-7B7A-43D3-8B79-37D633B846F1}">
                  <asvg:svgBlip xmlns:asvg="http://schemas.microsoft.com/office/drawing/2016/SVG/main" r:embed="rId4"/>
                </a:ext>
              </a:extLst>
            </a:blip>
            <a:srcRect/>
            <a:stretch>
              <a:fillRect t="-6179" r="-211836"/>
            </a:stretch>
          </a:blipFill>
        </p:spPr>
        <p:txBody>
          <a:bodyPr/>
          <a:lstStyle/>
          <a:p>
            <a:endParaRPr lang="en-GB" dirty="0"/>
          </a:p>
        </p:txBody>
      </p:sp>
      <p:sp>
        <p:nvSpPr>
          <p:cNvPr id="6" name="Rectangle 5">
            <a:extLst>
              <a:ext uri="{FF2B5EF4-FFF2-40B4-BE49-F238E27FC236}">
                <a16:creationId xmlns:a16="http://schemas.microsoft.com/office/drawing/2014/main" id="{8A48768C-96EE-F0B9-488E-56A536175A1A}"/>
              </a:ext>
            </a:extLst>
          </p:cNvPr>
          <p:cNvSpPr/>
          <p:nvPr/>
        </p:nvSpPr>
        <p:spPr>
          <a:xfrm>
            <a:off x="0" y="999034"/>
            <a:ext cx="1447800" cy="182066"/>
          </a:xfrm>
          <a:prstGeom prst="rect">
            <a:avLst/>
          </a:prstGeom>
          <a:solidFill>
            <a:srgbClr val="759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16">
            <a:extLst>
              <a:ext uri="{FF2B5EF4-FFF2-40B4-BE49-F238E27FC236}">
                <a16:creationId xmlns:a16="http://schemas.microsoft.com/office/drawing/2014/main" id="{2A9C9259-CD5A-BDB0-9238-76A50456E8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58600" y="3314700"/>
            <a:ext cx="8541113" cy="9055521"/>
          </a:xfrm>
          <a:prstGeom prst="rect">
            <a:avLst/>
          </a:prstGeom>
        </p:spPr>
      </p:pic>
      <p:sp>
        <p:nvSpPr>
          <p:cNvPr id="3" name="TextBox 2">
            <a:extLst>
              <a:ext uri="{FF2B5EF4-FFF2-40B4-BE49-F238E27FC236}">
                <a16:creationId xmlns:a16="http://schemas.microsoft.com/office/drawing/2014/main" id="{35D96C3E-8233-B10D-9233-3D117A0A1FC0}"/>
              </a:ext>
            </a:extLst>
          </p:cNvPr>
          <p:cNvSpPr txBox="1"/>
          <p:nvPr/>
        </p:nvSpPr>
        <p:spPr>
          <a:xfrm>
            <a:off x="533400" y="495300"/>
            <a:ext cx="3781805" cy="769441"/>
          </a:xfrm>
          <a:prstGeom prst="rect">
            <a:avLst/>
          </a:prstGeom>
          <a:noFill/>
        </p:spPr>
        <p:txBody>
          <a:bodyPr wrap="none" rtlCol="0">
            <a:spAutoFit/>
          </a:bodyPr>
          <a:lstStyle/>
          <a:p>
            <a:r>
              <a:rPr lang="en-US" sz="4400" b="1" dirty="0">
                <a:solidFill>
                  <a:schemeClr val="bg1"/>
                </a:solidFill>
                <a:latin typeface="SVN-Poppins SemiBold" panose="00000700000000000000" pitchFamily="2" charset="0"/>
                <a:cs typeface="SVN-Poppins SemiBold" panose="00000700000000000000" pitchFamily="2" charset="0"/>
              </a:rPr>
              <a:t>1. Đặt vấn đề</a:t>
            </a:r>
            <a:endParaRPr lang="en-GB" sz="4400" dirty="0">
              <a:solidFill>
                <a:schemeClr val="bg1"/>
              </a:solidFill>
              <a:latin typeface="SVN-Poppins SemiBold" panose="00000700000000000000" pitchFamily="2" charset="0"/>
              <a:cs typeface="SVN-Poppins SemiBold" panose="00000700000000000000" pitchFamily="2" charset="0"/>
            </a:endParaRPr>
          </a:p>
        </p:txBody>
      </p:sp>
      <p:sp>
        <p:nvSpPr>
          <p:cNvPr id="8" name="TextBox 7">
            <a:extLst>
              <a:ext uri="{FF2B5EF4-FFF2-40B4-BE49-F238E27FC236}">
                <a16:creationId xmlns:a16="http://schemas.microsoft.com/office/drawing/2014/main" id="{DFBF8BA7-BBC4-07DD-4444-0DE71D94F7D4}"/>
              </a:ext>
            </a:extLst>
          </p:cNvPr>
          <p:cNvSpPr txBox="1"/>
          <p:nvPr/>
        </p:nvSpPr>
        <p:spPr>
          <a:xfrm>
            <a:off x="706254" y="1819516"/>
            <a:ext cx="14609946" cy="2160528"/>
          </a:xfrm>
          <a:prstGeom prst="rect">
            <a:avLst/>
          </a:prstGeom>
        </p:spPr>
        <p:txBody>
          <a:bodyPr wrap="square" lIns="0" tIns="0" rIns="0" bIns="0" rtlCol="0" anchor="t">
            <a:spAutoFit/>
          </a:bodyPr>
          <a:lstStyle/>
          <a:p>
            <a:pPr marL="342900" indent="-342900">
              <a:lnSpc>
                <a:spcPct val="150000"/>
              </a:lnSpc>
              <a:spcBef>
                <a:spcPct val="0"/>
              </a:spcBef>
              <a:buFont typeface="Arial" panose="020B0604020202020204" pitchFamily="34" charset="0"/>
              <a:buChar char="•"/>
            </a:pPr>
            <a:r>
              <a:rPr lang="vi-VN" sz="2400" dirty="0">
                <a:solidFill>
                  <a:schemeClr val="bg1"/>
                </a:solidFill>
                <a:latin typeface="SVN-Poppins Medium" panose="00000600000000000000" pitchFamily="2" charset="0"/>
                <a:ea typeface="Montserrat"/>
                <a:cs typeface="SVN-Poppins Medium" panose="00000600000000000000" pitchFamily="2" charset="0"/>
                <a:sym typeface="Montserrat"/>
              </a:rPr>
              <a:t>Xây dựng hệ thống quản lý và theo dõi dự án.</a:t>
            </a:r>
            <a:endParaRPr lang="en-US" sz="2400" dirty="0">
              <a:solidFill>
                <a:schemeClr val="bg1"/>
              </a:solidFill>
              <a:latin typeface="SVN-Poppins Medium" panose="00000600000000000000" pitchFamily="2" charset="0"/>
              <a:ea typeface="Montserrat"/>
              <a:cs typeface="SVN-Poppins Medium" panose="00000600000000000000" pitchFamily="2" charset="0"/>
              <a:sym typeface="Montserrat"/>
            </a:endParaRPr>
          </a:p>
          <a:p>
            <a:pPr marL="342900" indent="-342900">
              <a:lnSpc>
                <a:spcPct val="150000"/>
              </a:lnSpc>
              <a:spcBef>
                <a:spcPct val="0"/>
              </a:spcBef>
              <a:buFont typeface="Arial" panose="020B0604020202020204" pitchFamily="34" charset="0"/>
              <a:buChar char="•"/>
            </a:pPr>
            <a:r>
              <a:rPr lang="vi-VN" sz="2400" dirty="0">
                <a:solidFill>
                  <a:schemeClr val="bg1"/>
                </a:solidFill>
                <a:latin typeface="SVN-Poppins Medium" panose="00000600000000000000" pitchFamily="2" charset="0"/>
                <a:ea typeface="Montserrat"/>
                <a:cs typeface="SVN-Poppins Medium" panose="00000600000000000000" pitchFamily="2" charset="0"/>
                <a:sym typeface="Montserrat"/>
              </a:rPr>
              <a:t>Tự động đánh giá chất lượng mã bằng </a:t>
            </a:r>
            <a:r>
              <a:rPr lang="vi-VN" sz="2400" i="1" dirty="0" err="1">
                <a:solidFill>
                  <a:schemeClr val="bg1"/>
                </a:solidFill>
                <a:latin typeface="SVN-Poppins Medium" panose="00000600000000000000" pitchFamily="2" charset="0"/>
                <a:ea typeface="Montserrat"/>
                <a:cs typeface="SVN-Poppins Medium" panose="00000600000000000000" pitchFamily="2" charset="0"/>
                <a:sym typeface="Montserrat"/>
              </a:rPr>
              <a:t>SonarQube</a:t>
            </a:r>
            <a:r>
              <a:rPr lang="vi-VN" sz="2400" dirty="0">
                <a:solidFill>
                  <a:schemeClr val="bg1"/>
                </a:solidFill>
                <a:latin typeface="SVN-Poppins Medium" panose="00000600000000000000" pitchFamily="2" charset="0"/>
                <a:ea typeface="Montserrat"/>
                <a:cs typeface="SVN-Poppins Medium" panose="00000600000000000000" pitchFamily="2" charset="0"/>
                <a:sym typeface="Montserrat"/>
              </a:rPr>
              <a:t>.</a:t>
            </a:r>
            <a:endParaRPr lang="en-US" sz="2400" dirty="0">
              <a:solidFill>
                <a:schemeClr val="bg1"/>
              </a:solidFill>
              <a:latin typeface="SVN-Poppins Medium" panose="00000600000000000000" pitchFamily="2" charset="0"/>
              <a:ea typeface="Montserrat"/>
              <a:cs typeface="SVN-Poppins Medium" panose="00000600000000000000" pitchFamily="2" charset="0"/>
              <a:sym typeface="Montserrat"/>
            </a:endParaRPr>
          </a:p>
          <a:p>
            <a:pPr marL="342900" indent="-342900">
              <a:lnSpc>
                <a:spcPct val="150000"/>
              </a:lnSpc>
              <a:spcBef>
                <a:spcPct val="0"/>
              </a:spcBef>
              <a:buFont typeface="Arial" panose="020B0604020202020204" pitchFamily="34" charset="0"/>
              <a:buChar char="•"/>
            </a:pPr>
            <a:r>
              <a:rPr lang="vi-VN" sz="2400" dirty="0">
                <a:solidFill>
                  <a:schemeClr val="bg1"/>
                </a:solidFill>
                <a:latin typeface="SVN-Poppins Medium" panose="00000600000000000000" pitchFamily="2" charset="0"/>
                <a:ea typeface="Montserrat"/>
                <a:cs typeface="SVN-Poppins Medium" panose="00000600000000000000" pitchFamily="2" charset="0"/>
                <a:sym typeface="Montserrat"/>
              </a:rPr>
              <a:t>Đồng bộ dữ liệu qua </a:t>
            </a:r>
            <a:r>
              <a:rPr lang="vi-VN" sz="2400" i="1" dirty="0" err="1">
                <a:solidFill>
                  <a:schemeClr val="bg1"/>
                </a:solidFill>
                <a:latin typeface="SVN-Poppins Medium" panose="00000600000000000000" pitchFamily="2" charset="0"/>
                <a:ea typeface="Montserrat"/>
                <a:cs typeface="SVN-Poppins Medium" panose="00000600000000000000" pitchFamily="2" charset="0"/>
                <a:sym typeface="Montserrat"/>
              </a:rPr>
              <a:t>GitHub</a:t>
            </a:r>
            <a:r>
              <a:rPr lang="vi-VN" sz="2400" i="1" dirty="0">
                <a:solidFill>
                  <a:schemeClr val="bg1"/>
                </a:solidFill>
                <a:latin typeface="SVN-Poppins Medium" panose="00000600000000000000" pitchFamily="2" charset="0"/>
                <a:ea typeface="Montserrat"/>
                <a:cs typeface="SVN-Poppins Medium" panose="00000600000000000000" pitchFamily="2" charset="0"/>
                <a:sym typeface="Montserrat"/>
              </a:rPr>
              <a:t> </a:t>
            </a:r>
            <a:r>
              <a:rPr lang="vi-VN" sz="2400" i="1" dirty="0" err="1">
                <a:solidFill>
                  <a:schemeClr val="bg1"/>
                </a:solidFill>
                <a:latin typeface="SVN-Poppins Medium" panose="00000600000000000000" pitchFamily="2" charset="0"/>
                <a:ea typeface="Montserrat"/>
                <a:cs typeface="SVN-Poppins Medium" panose="00000600000000000000" pitchFamily="2" charset="0"/>
                <a:sym typeface="Montserrat"/>
              </a:rPr>
              <a:t>Actions</a:t>
            </a:r>
            <a:r>
              <a:rPr lang="vi-VN" sz="2400" dirty="0">
                <a:solidFill>
                  <a:schemeClr val="bg1"/>
                </a:solidFill>
                <a:latin typeface="SVN-Poppins Medium" panose="00000600000000000000" pitchFamily="2" charset="0"/>
                <a:ea typeface="Montserrat"/>
                <a:cs typeface="SVN-Poppins Medium" panose="00000600000000000000" pitchFamily="2" charset="0"/>
                <a:sym typeface="Montserrat"/>
              </a:rPr>
              <a:t>.</a:t>
            </a:r>
            <a:endParaRPr lang="en-US" sz="2400" dirty="0">
              <a:solidFill>
                <a:schemeClr val="bg1"/>
              </a:solidFill>
              <a:latin typeface="SVN-Poppins Medium" panose="00000600000000000000" pitchFamily="2" charset="0"/>
              <a:ea typeface="Montserrat"/>
              <a:cs typeface="SVN-Poppins Medium" panose="00000600000000000000" pitchFamily="2" charset="0"/>
              <a:sym typeface="Montserrat"/>
            </a:endParaRPr>
          </a:p>
          <a:p>
            <a:pPr marL="342900" indent="-342900">
              <a:lnSpc>
                <a:spcPct val="150000"/>
              </a:lnSpc>
              <a:spcBef>
                <a:spcPct val="0"/>
              </a:spcBef>
              <a:buFont typeface="Arial" panose="020B0604020202020204" pitchFamily="34" charset="0"/>
              <a:buChar char="•"/>
            </a:pPr>
            <a:r>
              <a:rPr lang="vi-VN" sz="2400" i="1" dirty="0" err="1">
                <a:solidFill>
                  <a:schemeClr val="bg1"/>
                </a:solidFill>
                <a:latin typeface="SVN-Poppins Medium" panose="00000600000000000000" pitchFamily="2" charset="0"/>
                <a:ea typeface="Montserrat"/>
                <a:cs typeface="SVN-Poppins Medium" panose="00000600000000000000" pitchFamily="2" charset="0"/>
                <a:sym typeface="Montserrat"/>
              </a:rPr>
              <a:t>Dashboard</a:t>
            </a:r>
            <a:r>
              <a:rPr lang="vi-VN" sz="2400" dirty="0">
                <a:solidFill>
                  <a:schemeClr val="bg1"/>
                </a:solidFill>
                <a:latin typeface="SVN-Poppins Medium" panose="00000600000000000000" pitchFamily="2" charset="0"/>
                <a:ea typeface="Montserrat"/>
                <a:cs typeface="SVN-Poppins Medium" panose="00000600000000000000" pitchFamily="2" charset="0"/>
                <a:sym typeface="Montserrat"/>
              </a:rPr>
              <a:t> trực quan cho cả giảng viên &amp; sinh viên.</a:t>
            </a:r>
            <a:endParaRPr lang="en-US" sz="2400" dirty="0">
              <a:solidFill>
                <a:schemeClr val="bg1"/>
              </a:solidFill>
              <a:latin typeface="SVN-Poppins Medium" panose="00000600000000000000" pitchFamily="2" charset="0"/>
              <a:ea typeface="Montserrat"/>
              <a:cs typeface="SVN-Poppins Medium" panose="00000600000000000000" pitchFamily="2" charset="0"/>
              <a:sym typeface="Montserrat"/>
            </a:endParaRPr>
          </a:p>
        </p:txBody>
      </p:sp>
      <p:pic>
        <p:nvPicPr>
          <p:cNvPr id="10" name="Picture 9">
            <a:extLst>
              <a:ext uri="{FF2B5EF4-FFF2-40B4-BE49-F238E27FC236}">
                <a16:creationId xmlns:a16="http://schemas.microsoft.com/office/drawing/2014/main" id="{628C8E7B-425B-F5D1-44E1-68702FE071F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sp>
        <p:nvSpPr>
          <p:cNvPr id="11" name="TextBox 10">
            <a:extLst>
              <a:ext uri="{FF2B5EF4-FFF2-40B4-BE49-F238E27FC236}">
                <a16:creationId xmlns:a16="http://schemas.microsoft.com/office/drawing/2014/main" id="{3E47480A-3DC9-1349-845F-9153A17B45BB}"/>
              </a:ext>
            </a:extLst>
          </p:cNvPr>
          <p:cNvSpPr txBox="1"/>
          <p:nvPr/>
        </p:nvSpPr>
        <p:spPr>
          <a:xfrm>
            <a:off x="558800" y="1123633"/>
            <a:ext cx="2958751" cy="590867"/>
          </a:xfrm>
          <a:prstGeom prst="rect">
            <a:avLst/>
          </a:prstGeom>
          <a:noFill/>
        </p:spPr>
        <p:txBody>
          <a:bodyPr wrap="square">
            <a:spAutoFit/>
          </a:bodyPr>
          <a:lstStyle/>
          <a:p>
            <a:pPr algn="l">
              <a:lnSpc>
                <a:spcPct val="150000"/>
              </a:lnSpc>
            </a:pPr>
            <a:r>
              <a:rPr lang="en-US" sz="2400" b="1" dirty="0">
                <a:solidFill>
                  <a:srgbClr val="05066D"/>
                </a:solidFill>
                <a:latin typeface="SVN-Poppins" panose="00000500000000000000" pitchFamily="2" charset="0"/>
                <a:ea typeface="DM Sans"/>
                <a:cs typeface="SVN-Poppins" panose="00000500000000000000" pitchFamily="2" charset="0"/>
                <a:sym typeface="DM Sans"/>
              </a:rPr>
              <a:t>Giải pháp</a:t>
            </a:r>
          </a:p>
        </p:txBody>
      </p:sp>
      <p:cxnSp>
        <p:nvCxnSpPr>
          <p:cNvPr id="18" name="Straight Connector 17">
            <a:extLst>
              <a:ext uri="{FF2B5EF4-FFF2-40B4-BE49-F238E27FC236}">
                <a16:creationId xmlns:a16="http://schemas.microsoft.com/office/drawing/2014/main" id="{640B8DC1-C49E-4FE4-7F98-B5B52D8CFBA4}"/>
              </a:ext>
            </a:extLst>
          </p:cNvPr>
          <p:cNvCxnSpPr>
            <a:cxnSpLocks/>
          </p:cNvCxnSpPr>
          <p:nvPr/>
        </p:nvCxnSpPr>
        <p:spPr>
          <a:xfrm>
            <a:off x="4315205" y="876300"/>
            <a:ext cx="12296395" cy="0"/>
          </a:xfrm>
          <a:prstGeom prst="line">
            <a:avLst/>
          </a:prstGeom>
          <a:ln w="28575">
            <a:solidFill>
              <a:schemeClr val="bg1">
                <a:alpha val="66000"/>
              </a:schemeClr>
            </a:solidFill>
          </a:ln>
        </p:spPr>
        <p:style>
          <a:lnRef idx="1">
            <a:schemeClr val="accent1"/>
          </a:lnRef>
          <a:fillRef idx="0">
            <a:schemeClr val="accent1"/>
          </a:fillRef>
          <a:effectRef idx="0">
            <a:schemeClr val="accent1"/>
          </a:effectRef>
          <a:fontRef idx="minor">
            <a:schemeClr val="tx1"/>
          </a:fontRef>
        </p:style>
      </p:cxnSp>
      <p:pic>
        <p:nvPicPr>
          <p:cNvPr id="21" name="Picture 20" descr="A screenshot of a computer&#10;&#10;AI-generated content may be incorrect.">
            <a:extLst>
              <a:ext uri="{FF2B5EF4-FFF2-40B4-BE49-F238E27FC236}">
                <a16:creationId xmlns:a16="http://schemas.microsoft.com/office/drawing/2014/main" id="{27B3D4FE-BB34-D0ED-9EBB-91838F5CF8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4000" y="4501950"/>
            <a:ext cx="16200000" cy="8751572"/>
          </a:xfrm>
          <a:prstGeom prst="roundRect">
            <a:avLst>
              <a:gd name="adj" fmla="val 1643"/>
            </a:avLst>
          </a:prstGeom>
        </p:spPr>
      </p:pic>
      <p:sp>
        <p:nvSpPr>
          <p:cNvPr id="22" name="TextBox 21">
            <a:extLst>
              <a:ext uri="{FF2B5EF4-FFF2-40B4-BE49-F238E27FC236}">
                <a16:creationId xmlns:a16="http://schemas.microsoft.com/office/drawing/2014/main" id="{36E7BEC8-6395-3FD7-8AA9-C36B31DB1516}"/>
              </a:ext>
            </a:extLst>
          </p:cNvPr>
          <p:cNvSpPr txBox="1"/>
          <p:nvPr/>
        </p:nvSpPr>
        <p:spPr>
          <a:xfrm>
            <a:off x="17322799" y="9721480"/>
            <a:ext cx="571432" cy="369331"/>
          </a:xfrm>
          <a:prstGeom prst="rect">
            <a:avLst/>
          </a:prstGeom>
          <a:noFill/>
        </p:spPr>
        <p:txBody>
          <a:bodyPr wrap="square">
            <a:spAutoFit/>
          </a:bodyPr>
          <a:lstStyle/>
          <a:p>
            <a:r>
              <a:rPr lang="en-GB" sz="1800" dirty="0">
                <a:solidFill>
                  <a:schemeClr val="bg1"/>
                </a:solidFill>
                <a:latin typeface="SVN-Poppins SemiBold" panose="00000700000000000000" pitchFamily="2" charset="0"/>
                <a:cs typeface="SVN-Poppins SemiBold" panose="00000700000000000000" pitchFamily="2" charset="0"/>
              </a:rPr>
              <a:t>06</a:t>
            </a:r>
          </a:p>
        </p:txBody>
      </p:sp>
    </p:spTree>
    <p:extLst>
      <p:ext uri="{BB962C8B-B14F-4D97-AF65-F5344CB8AC3E}">
        <p14:creationId xmlns:p14="http://schemas.microsoft.com/office/powerpoint/2010/main" val="3481770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59FF5"/>
        </a:solidFill>
        <a:effectLst/>
      </p:bgPr>
    </p:bg>
    <p:spTree>
      <p:nvGrpSpPr>
        <p:cNvPr id="1" name="">
          <a:extLst>
            <a:ext uri="{FF2B5EF4-FFF2-40B4-BE49-F238E27FC236}">
              <a16:creationId xmlns:a16="http://schemas.microsoft.com/office/drawing/2014/main" id="{F8F1509C-3451-06F8-3ECD-B1A5267B0E96}"/>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FD669EB2-0FB2-F5CD-1F51-6594D8E99EFC}"/>
              </a:ext>
            </a:extLst>
          </p:cNvPr>
          <p:cNvSpPr/>
          <p:nvPr/>
        </p:nvSpPr>
        <p:spPr>
          <a:xfrm>
            <a:off x="-2973818" y="-6635355"/>
            <a:ext cx="28212405" cy="8874084"/>
          </a:xfrm>
          <a:custGeom>
            <a:avLst/>
            <a:gdLst/>
            <a:ahLst/>
            <a:cxnLst/>
            <a:rect l="l" t="t" r="r" b="b"/>
            <a:pathLst>
              <a:path w="28212405" h="8874084">
                <a:moveTo>
                  <a:pt x="0" y="0"/>
                </a:moveTo>
                <a:lnTo>
                  <a:pt x="28212405" y="0"/>
                </a:lnTo>
                <a:lnTo>
                  <a:pt x="28212405" y="8874083"/>
                </a:lnTo>
                <a:lnTo>
                  <a:pt x="0" y="8874083"/>
                </a:lnTo>
                <a:lnTo>
                  <a:pt x="0" y="0"/>
                </a:lnTo>
                <a:close/>
              </a:path>
            </a:pathLst>
          </a:custGeom>
          <a:blipFill>
            <a:blip r:embed="rId3">
              <a:alphaModFix amt="43999"/>
              <a:extLst>
                <a:ext uri="{96DAC541-7B7A-43D3-8B79-37D633B846F1}">
                  <asvg:svgBlip xmlns:asvg="http://schemas.microsoft.com/office/drawing/2016/SVG/main" r:embed="rId4"/>
                </a:ext>
              </a:extLst>
            </a:blip>
            <a:stretch>
              <a:fillRect/>
            </a:stretch>
          </a:blipFill>
        </p:spPr>
      </p:sp>
      <p:sp>
        <p:nvSpPr>
          <p:cNvPr id="35" name="TextBox 34">
            <a:extLst>
              <a:ext uri="{FF2B5EF4-FFF2-40B4-BE49-F238E27FC236}">
                <a16:creationId xmlns:a16="http://schemas.microsoft.com/office/drawing/2014/main" id="{2CDD01F4-B46E-3DB2-336A-687DD949AB98}"/>
              </a:ext>
            </a:extLst>
          </p:cNvPr>
          <p:cNvSpPr txBox="1"/>
          <p:nvPr/>
        </p:nvSpPr>
        <p:spPr>
          <a:xfrm>
            <a:off x="558800" y="1123633"/>
            <a:ext cx="4089400" cy="588303"/>
          </a:xfrm>
          <a:prstGeom prst="rect">
            <a:avLst/>
          </a:prstGeom>
          <a:noFill/>
        </p:spPr>
        <p:txBody>
          <a:bodyPr wrap="square">
            <a:spAutoFit/>
          </a:bodyPr>
          <a:lstStyle/>
          <a:p>
            <a:pPr algn="l">
              <a:lnSpc>
                <a:spcPct val="150000"/>
              </a:lnSpc>
            </a:pPr>
            <a:r>
              <a:rPr lang="en-US" sz="2400" b="1" dirty="0">
                <a:solidFill>
                  <a:srgbClr val="05066D"/>
                </a:solidFill>
                <a:latin typeface="SVN-Poppins" panose="00000500000000000000" pitchFamily="2" charset="0"/>
                <a:ea typeface="DM Sans"/>
                <a:cs typeface="SVN-Poppins" panose="00000500000000000000" pitchFamily="2" charset="0"/>
                <a:sym typeface="DM Sans"/>
              </a:rPr>
              <a:t>Nội dung nghiên cứu</a:t>
            </a:r>
          </a:p>
        </p:txBody>
      </p:sp>
      <p:grpSp>
        <p:nvGrpSpPr>
          <p:cNvPr id="65" name="Group 64">
            <a:extLst>
              <a:ext uri="{FF2B5EF4-FFF2-40B4-BE49-F238E27FC236}">
                <a16:creationId xmlns:a16="http://schemas.microsoft.com/office/drawing/2014/main" id="{B93F38BC-CAEB-C438-712D-8BFE38FC62D6}"/>
              </a:ext>
            </a:extLst>
          </p:cNvPr>
          <p:cNvGrpSpPr/>
          <p:nvPr/>
        </p:nvGrpSpPr>
        <p:grpSpPr>
          <a:xfrm>
            <a:off x="558800" y="2476500"/>
            <a:ext cx="17173713" cy="6435684"/>
            <a:chOff x="558800" y="2933700"/>
            <a:chExt cx="17173713" cy="6435684"/>
          </a:xfrm>
        </p:grpSpPr>
        <p:sp>
          <p:nvSpPr>
            <p:cNvPr id="39" name="Rectangle: Rounded Corners 38">
              <a:extLst>
                <a:ext uri="{FF2B5EF4-FFF2-40B4-BE49-F238E27FC236}">
                  <a16:creationId xmlns:a16="http://schemas.microsoft.com/office/drawing/2014/main" id="{2908DD42-F4C2-3796-EEAE-B98212151072}"/>
                </a:ext>
              </a:extLst>
            </p:cNvPr>
            <p:cNvSpPr/>
            <p:nvPr/>
          </p:nvSpPr>
          <p:spPr>
            <a:xfrm>
              <a:off x="558800" y="2933700"/>
              <a:ext cx="8356600" cy="2971800"/>
            </a:xfrm>
            <a:prstGeom prst="roundRect">
              <a:avLst>
                <a:gd name="adj" fmla="val 5576"/>
              </a:avLst>
            </a:prstGeom>
            <a:solidFill>
              <a:srgbClr val="A3C0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Rounded Corners 39">
              <a:extLst>
                <a:ext uri="{FF2B5EF4-FFF2-40B4-BE49-F238E27FC236}">
                  <a16:creationId xmlns:a16="http://schemas.microsoft.com/office/drawing/2014/main" id="{CAE692E5-8E2C-EC29-A710-1D973148DBB9}"/>
                </a:ext>
              </a:extLst>
            </p:cNvPr>
            <p:cNvSpPr/>
            <p:nvPr/>
          </p:nvSpPr>
          <p:spPr>
            <a:xfrm>
              <a:off x="9372600" y="2933700"/>
              <a:ext cx="8356600" cy="2971800"/>
            </a:xfrm>
            <a:prstGeom prst="roundRect">
              <a:avLst>
                <a:gd name="adj" fmla="val 5576"/>
              </a:avLst>
            </a:prstGeom>
            <a:solidFill>
              <a:srgbClr val="A3C0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Rounded Corners 40">
              <a:extLst>
                <a:ext uri="{FF2B5EF4-FFF2-40B4-BE49-F238E27FC236}">
                  <a16:creationId xmlns:a16="http://schemas.microsoft.com/office/drawing/2014/main" id="{6D049FFA-0ACA-1295-0305-948ECE8B176F}"/>
                </a:ext>
              </a:extLst>
            </p:cNvPr>
            <p:cNvSpPr/>
            <p:nvPr/>
          </p:nvSpPr>
          <p:spPr>
            <a:xfrm>
              <a:off x="562113" y="6397584"/>
              <a:ext cx="8356600" cy="2971800"/>
            </a:xfrm>
            <a:prstGeom prst="roundRect">
              <a:avLst>
                <a:gd name="adj" fmla="val 5576"/>
              </a:avLst>
            </a:prstGeom>
            <a:solidFill>
              <a:srgbClr val="A3C0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Rounded Corners 41">
              <a:extLst>
                <a:ext uri="{FF2B5EF4-FFF2-40B4-BE49-F238E27FC236}">
                  <a16:creationId xmlns:a16="http://schemas.microsoft.com/office/drawing/2014/main" id="{4D57CB9B-1953-ACF9-5BBE-D4991D5A1067}"/>
                </a:ext>
              </a:extLst>
            </p:cNvPr>
            <p:cNvSpPr/>
            <p:nvPr/>
          </p:nvSpPr>
          <p:spPr>
            <a:xfrm>
              <a:off x="9375913" y="6397584"/>
              <a:ext cx="8356600" cy="2971800"/>
            </a:xfrm>
            <a:prstGeom prst="roundRect">
              <a:avLst>
                <a:gd name="adj" fmla="val 5576"/>
              </a:avLst>
            </a:prstGeom>
            <a:solidFill>
              <a:srgbClr val="A3C0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B6AB8DDF-5B3B-FB24-DD0F-5DD790D13A21}"/>
                </a:ext>
              </a:extLst>
            </p:cNvPr>
            <p:cNvSpPr/>
            <p:nvPr/>
          </p:nvSpPr>
          <p:spPr>
            <a:xfrm>
              <a:off x="7620000" y="4686300"/>
              <a:ext cx="2971800" cy="2971800"/>
            </a:xfrm>
            <a:prstGeom prst="ellipse">
              <a:avLst/>
            </a:prstGeom>
            <a:solidFill>
              <a:srgbClr val="759FF5"/>
            </a:solidFill>
            <a:ln w="581025">
              <a:solidFill>
                <a:srgbClr val="0506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31E8CBC8-9C29-D05B-A7B4-3A995924853B}"/>
                </a:ext>
              </a:extLst>
            </p:cNvPr>
            <p:cNvSpPr/>
            <p:nvPr/>
          </p:nvSpPr>
          <p:spPr>
            <a:xfrm>
              <a:off x="8915400" y="4305300"/>
              <a:ext cx="457200" cy="3962400"/>
            </a:xfrm>
            <a:prstGeom prst="rect">
              <a:avLst/>
            </a:prstGeom>
            <a:solidFill>
              <a:srgbClr val="759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C4BF7A01-EEFE-9216-FFB9-4F1EE5504AAB}"/>
                </a:ext>
              </a:extLst>
            </p:cNvPr>
            <p:cNvSpPr/>
            <p:nvPr/>
          </p:nvSpPr>
          <p:spPr>
            <a:xfrm rot="16200000">
              <a:off x="9050358" y="4170342"/>
              <a:ext cx="492084" cy="3962400"/>
            </a:xfrm>
            <a:prstGeom prst="rect">
              <a:avLst/>
            </a:prstGeom>
            <a:solidFill>
              <a:srgbClr val="759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a:extLst>
                <a:ext uri="{FF2B5EF4-FFF2-40B4-BE49-F238E27FC236}">
                  <a16:creationId xmlns:a16="http://schemas.microsoft.com/office/drawing/2014/main" id="{BCC70F3E-DCA8-1F74-3065-1E92A003C176}"/>
                </a:ext>
              </a:extLst>
            </p:cNvPr>
            <p:cNvSpPr txBox="1"/>
            <p:nvPr/>
          </p:nvSpPr>
          <p:spPr>
            <a:xfrm>
              <a:off x="685800" y="2933700"/>
              <a:ext cx="6858000" cy="670953"/>
            </a:xfrm>
            <a:prstGeom prst="rect">
              <a:avLst/>
            </a:prstGeom>
            <a:noFill/>
          </p:spPr>
          <p:txBody>
            <a:bodyPr wrap="square">
              <a:spAutoFit/>
            </a:bodyPr>
            <a:lstStyle/>
            <a:p>
              <a:pPr>
                <a:lnSpc>
                  <a:spcPct val="150000"/>
                </a:lnSpc>
              </a:pPr>
              <a:r>
                <a:rPr lang="en-US" sz="2800" dirty="0">
                  <a:solidFill>
                    <a:srgbClr val="05066D"/>
                  </a:solidFill>
                  <a:latin typeface="SVN-Poppins Medium" panose="00000600000000000000" pitchFamily="2" charset="0"/>
                  <a:ea typeface="DM Sans"/>
                  <a:cs typeface="SVN-Poppins Medium" panose="00000600000000000000" pitchFamily="2" charset="0"/>
                  <a:sym typeface="DM Sans"/>
                </a:rPr>
                <a:t>Tự động hóa đánh giá code </a:t>
              </a:r>
            </a:p>
          </p:txBody>
        </p:sp>
        <p:sp>
          <p:nvSpPr>
            <p:cNvPr id="52" name="TextBox 51">
              <a:extLst>
                <a:ext uri="{FF2B5EF4-FFF2-40B4-BE49-F238E27FC236}">
                  <a16:creationId xmlns:a16="http://schemas.microsoft.com/office/drawing/2014/main" id="{20093210-447C-EAF0-DA9C-30C670A6066E}"/>
                </a:ext>
              </a:extLst>
            </p:cNvPr>
            <p:cNvSpPr txBox="1"/>
            <p:nvPr/>
          </p:nvSpPr>
          <p:spPr>
            <a:xfrm>
              <a:off x="10871200" y="2933700"/>
              <a:ext cx="6858000" cy="670953"/>
            </a:xfrm>
            <a:prstGeom prst="rect">
              <a:avLst/>
            </a:prstGeom>
            <a:noFill/>
          </p:spPr>
          <p:txBody>
            <a:bodyPr wrap="square">
              <a:spAutoFit/>
            </a:bodyPr>
            <a:lstStyle/>
            <a:p>
              <a:pPr algn="r">
                <a:lnSpc>
                  <a:spcPct val="150000"/>
                </a:lnSpc>
              </a:pPr>
              <a:r>
                <a:rPr lang="en-US" sz="2800" dirty="0">
                  <a:solidFill>
                    <a:srgbClr val="05066D"/>
                  </a:solidFill>
                  <a:latin typeface="SVN-Poppins Medium" panose="00000600000000000000" pitchFamily="2" charset="0"/>
                  <a:ea typeface="DM Sans"/>
                  <a:cs typeface="SVN-Poppins Medium" panose="00000600000000000000" pitchFamily="2" charset="0"/>
                  <a:sym typeface="DM Sans"/>
                </a:rPr>
                <a:t>Theo dõi tiến độ dựa trên dữ liệu</a:t>
              </a:r>
            </a:p>
          </p:txBody>
        </p:sp>
        <p:sp>
          <p:nvSpPr>
            <p:cNvPr id="54" name="TextBox 53">
              <a:extLst>
                <a:ext uri="{FF2B5EF4-FFF2-40B4-BE49-F238E27FC236}">
                  <a16:creationId xmlns:a16="http://schemas.microsoft.com/office/drawing/2014/main" id="{B153E411-74C4-E540-D496-C422C706625B}"/>
                </a:ext>
              </a:extLst>
            </p:cNvPr>
            <p:cNvSpPr txBox="1"/>
            <p:nvPr/>
          </p:nvSpPr>
          <p:spPr>
            <a:xfrm>
              <a:off x="9601200" y="3488168"/>
              <a:ext cx="8001000" cy="2161233"/>
            </a:xfrm>
            <a:prstGeom prst="rect">
              <a:avLst/>
            </a:prstGeom>
          </p:spPr>
          <p:txBody>
            <a:bodyPr wrap="square" lIns="0" tIns="0" rIns="0" bIns="0" rtlCol="0" anchor="t">
              <a:spAutoFit/>
            </a:bodyPr>
            <a:lstStyle/>
            <a:p>
              <a:pPr algn="r">
                <a:lnSpc>
                  <a:spcPct val="150000"/>
                </a:lnSpc>
                <a:spcBef>
                  <a:spcPct val="0"/>
                </a:spcBef>
              </a:pPr>
              <a:r>
                <a:rPr lang="vi-VN" sz="2400" dirty="0">
                  <a:solidFill>
                    <a:schemeClr val="tx2">
                      <a:lumMod val="50000"/>
                    </a:schemeClr>
                  </a:solidFill>
                  <a:latin typeface="SVN-Poppins" panose="00000500000000000000" pitchFamily="2" charset="0"/>
                  <a:ea typeface="Montserrat"/>
                  <a:cs typeface="SVN-Poppins" panose="00000500000000000000" pitchFamily="2" charset="0"/>
                  <a:sym typeface="Montserrat"/>
                </a:rPr>
                <a:t>Khám phá cách sử dụng các API và </a:t>
              </a:r>
              <a:r>
                <a:rPr lang="vi-VN" sz="2400" dirty="0" err="1">
                  <a:solidFill>
                    <a:schemeClr val="tx2">
                      <a:lumMod val="50000"/>
                    </a:schemeClr>
                  </a:solidFill>
                  <a:latin typeface="SVN-Poppins" panose="00000500000000000000" pitchFamily="2" charset="0"/>
                  <a:ea typeface="Montserrat"/>
                  <a:cs typeface="SVN-Poppins" panose="00000500000000000000" pitchFamily="2" charset="0"/>
                  <a:sym typeface="Montserrat"/>
                </a:rPr>
                <a:t>Webhooks</a:t>
              </a:r>
              <a:r>
                <a:rPr lang="vi-VN" sz="2400" dirty="0">
                  <a:solidFill>
                    <a:schemeClr val="tx2">
                      <a:lumMod val="50000"/>
                    </a:schemeClr>
                  </a:solidFill>
                  <a:latin typeface="SVN-Poppins" panose="00000500000000000000" pitchFamily="2" charset="0"/>
                  <a:ea typeface="Montserrat"/>
                  <a:cs typeface="SVN-Poppins" panose="00000500000000000000" pitchFamily="2" charset="0"/>
                  <a:sym typeface="Montserrat"/>
                </a:rPr>
                <a:t> của </a:t>
              </a:r>
              <a:r>
                <a:rPr lang="vi-VN" sz="2400" dirty="0" err="1">
                  <a:solidFill>
                    <a:schemeClr val="tx2">
                      <a:lumMod val="50000"/>
                    </a:schemeClr>
                  </a:solidFill>
                  <a:latin typeface="SVN-Poppins" panose="00000500000000000000" pitchFamily="2" charset="0"/>
                  <a:ea typeface="Montserrat"/>
                  <a:cs typeface="SVN-Poppins" panose="00000500000000000000" pitchFamily="2" charset="0"/>
                  <a:sym typeface="Montserrat"/>
                </a:rPr>
                <a:t>GitHub</a:t>
              </a:r>
              <a:r>
                <a:rPr lang="vi-VN" sz="2400" dirty="0">
                  <a:solidFill>
                    <a:schemeClr val="tx2">
                      <a:lumMod val="50000"/>
                    </a:schemeClr>
                  </a:solidFill>
                  <a:latin typeface="SVN-Poppins" panose="00000500000000000000" pitchFamily="2" charset="0"/>
                  <a:ea typeface="Montserrat"/>
                  <a:cs typeface="SVN-Poppins" panose="00000500000000000000" pitchFamily="2" charset="0"/>
                  <a:sym typeface="Montserrat"/>
                </a:rPr>
                <a:t> để thu thập dữ liệu về hoạt động đóng góp </a:t>
              </a:r>
              <a:r>
                <a:rPr lang="vi-VN" sz="2400" dirty="0" err="1">
                  <a:solidFill>
                    <a:schemeClr val="tx2">
                      <a:lumMod val="50000"/>
                    </a:schemeClr>
                  </a:solidFill>
                  <a:latin typeface="SVN-Poppins" panose="00000500000000000000" pitchFamily="2" charset="0"/>
                  <a:ea typeface="Montserrat"/>
                  <a:cs typeface="SVN-Poppins" panose="00000500000000000000" pitchFamily="2" charset="0"/>
                  <a:sym typeface="Montserrat"/>
                </a:rPr>
                <a:t>code</a:t>
              </a:r>
              <a:r>
                <a:rPr lang="vi-VN" sz="2400" dirty="0">
                  <a:solidFill>
                    <a:schemeClr val="tx2">
                      <a:lumMod val="50000"/>
                    </a:schemeClr>
                  </a:solidFill>
                  <a:latin typeface="SVN-Poppins" panose="00000500000000000000" pitchFamily="2" charset="0"/>
                  <a:ea typeface="Montserrat"/>
                  <a:cs typeface="SVN-Poppins" panose="00000500000000000000" pitchFamily="2" charset="0"/>
                  <a:sym typeface="Montserrat"/>
                </a:rPr>
                <a:t> (ví dụ: số lượng </a:t>
              </a:r>
              <a:r>
                <a:rPr lang="vi-VN" sz="2400" dirty="0" err="1">
                  <a:solidFill>
                    <a:schemeClr val="tx2">
                      <a:lumMod val="50000"/>
                    </a:schemeClr>
                  </a:solidFill>
                  <a:latin typeface="SVN-Poppins" panose="00000500000000000000" pitchFamily="2" charset="0"/>
                  <a:ea typeface="Montserrat"/>
                  <a:cs typeface="SVN-Poppins" panose="00000500000000000000" pitchFamily="2" charset="0"/>
                  <a:sym typeface="Montserrat"/>
                </a:rPr>
                <a:t>commit</a:t>
              </a:r>
              <a:r>
                <a:rPr lang="vi-VN" sz="2400" dirty="0">
                  <a:solidFill>
                    <a:schemeClr val="tx2">
                      <a:lumMod val="50000"/>
                    </a:schemeClr>
                  </a:solidFill>
                  <a:latin typeface="SVN-Poppins" panose="00000500000000000000" pitchFamily="2" charset="0"/>
                  <a:ea typeface="Montserrat"/>
                  <a:cs typeface="SVN-Poppins" panose="00000500000000000000" pitchFamily="2" charset="0"/>
                  <a:sym typeface="Montserrat"/>
                </a:rPr>
                <a:t>, </a:t>
              </a:r>
              <a:r>
                <a:rPr lang="vi-VN" sz="2400" dirty="0" err="1">
                  <a:solidFill>
                    <a:schemeClr val="tx2">
                      <a:lumMod val="50000"/>
                    </a:schemeClr>
                  </a:solidFill>
                  <a:latin typeface="SVN-Poppins" panose="00000500000000000000" pitchFamily="2" charset="0"/>
                  <a:ea typeface="Montserrat"/>
                  <a:cs typeface="SVN-Poppins" panose="00000500000000000000" pitchFamily="2" charset="0"/>
                  <a:sym typeface="Montserrat"/>
                </a:rPr>
                <a:t>pull</a:t>
              </a:r>
              <a:r>
                <a:rPr lang="vi-VN" sz="2400" dirty="0">
                  <a:solidFill>
                    <a:schemeClr val="tx2">
                      <a:lumMod val="50000"/>
                    </a:schemeClr>
                  </a:solidFill>
                  <a:latin typeface="SVN-Poppins" panose="00000500000000000000" pitchFamily="2" charset="0"/>
                  <a:ea typeface="Montserrat"/>
                  <a:cs typeface="SVN-Poppins" panose="00000500000000000000" pitchFamily="2" charset="0"/>
                  <a:sym typeface="Montserrat"/>
                </a:rPr>
                <a:t> </a:t>
              </a:r>
              <a:r>
                <a:rPr lang="vi-VN" sz="2400" dirty="0" err="1">
                  <a:solidFill>
                    <a:schemeClr val="tx2">
                      <a:lumMod val="50000"/>
                    </a:schemeClr>
                  </a:solidFill>
                  <a:latin typeface="SVN-Poppins" panose="00000500000000000000" pitchFamily="2" charset="0"/>
                  <a:ea typeface="Montserrat"/>
                  <a:cs typeface="SVN-Poppins" panose="00000500000000000000" pitchFamily="2" charset="0"/>
                  <a:sym typeface="Montserrat"/>
                </a:rPr>
                <a:t>request</a:t>
              </a:r>
              <a:r>
                <a:rPr lang="vi-VN" sz="2400" dirty="0">
                  <a:solidFill>
                    <a:schemeClr val="tx2">
                      <a:lumMod val="50000"/>
                    </a:schemeClr>
                  </a:solidFill>
                  <a:latin typeface="SVN-Poppins" panose="00000500000000000000" pitchFamily="2" charset="0"/>
                  <a:ea typeface="Montserrat"/>
                  <a:cs typeface="SVN-Poppins" panose="00000500000000000000" pitchFamily="2" charset="0"/>
                  <a:sym typeface="Montserrat"/>
                </a:rPr>
                <a:t>) một cách tự động và chính xác.</a:t>
              </a:r>
              <a:endParaRPr lang="en-US" sz="2400" dirty="0">
                <a:solidFill>
                  <a:schemeClr val="tx2">
                    <a:lumMod val="50000"/>
                  </a:schemeClr>
                </a:solidFill>
                <a:latin typeface="SVN-Poppins" panose="00000500000000000000" pitchFamily="2" charset="0"/>
                <a:ea typeface="Montserrat"/>
                <a:cs typeface="SVN-Poppins" panose="00000500000000000000" pitchFamily="2" charset="0"/>
                <a:sym typeface="Montserrat"/>
              </a:endParaRPr>
            </a:p>
          </p:txBody>
        </p:sp>
        <p:sp>
          <p:nvSpPr>
            <p:cNvPr id="55" name="TextBox 54">
              <a:extLst>
                <a:ext uri="{FF2B5EF4-FFF2-40B4-BE49-F238E27FC236}">
                  <a16:creationId xmlns:a16="http://schemas.microsoft.com/office/drawing/2014/main" id="{F7B3EA12-3707-8840-DDF1-E68840AB9EC1}"/>
                </a:ext>
              </a:extLst>
            </p:cNvPr>
            <p:cNvSpPr txBox="1"/>
            <p:nvPr/>
          </p:nvSpPr>
          <p:spPr>
            <a:xfrm>
              <a:off x="785586" y="3551142"/>
              <a:ext cx="8193314" cy="2161233"/>
            </a:xfrm>
            <a:prstGeom prst="rect">
              <a:avLst/>
            </a:prstGeom>
          </p:spPr>
          <p:txBody>
            <a:bodyPr wrap="square" lIns="0" tIns="0" rIns="0" bIns="0" rtlCol="0" anchor="t">
              <a:spAutoFit/>
            </a:bodyPr>
            <a:lstStyle/>
            <a:p>
              <a:pPr>
                <a:lnSpc>
                  <a:spcPct val="150000"/>
                </a:lnSpc>
                <a:spcBef>
                  <a:spcPct val="0"/>
                </a:spcBef>
              </a:pPr>
              <a:r>
                <a:rPr lang="vi-VN" sz="2400" dirty="0">
                  <a:solidFill>
                    <a:schemeClr val="tx2">
                      <a:lumMod val="50000"/>
                    </a:schemeClr>
                  </a:solidFill>
                  <a:latin typeface="SVN-Poppins" panose="00000500000000000000" pitchFamily="2" charset="0"/>
                  <a:ea typeface="Montserrat"/>
                  <a:cs typeface="SVN-Poppins" panose="00000500000000000000" pitchFamily="2" charset="0"/>
                  <a:sym typeface="Montserrat"/>
                </a:rPr>
                <a:t>Phân tích tiêu chí và chỉ số chất lượng mã</a:t>
              </a:r>
              <a:r>
                <a:rPr lang="en-GB" sz="2400" dirty="0">
                  <a:solidFill>
                    <a:schemeClr val="tx2">
                      <a:lumMod val="50000"/>
                    </a:schemeClr>
                  </a:solidFill>
                  <a:latin typeface="SVN-Poppins" panose="00000500000000000000" pitchFamily="2" charset="0"/>
                  <a:ea typeface="Montserrat"/>
                  <a:cs typeface="SVN-Poppins" panose="00000500000000000000" pitchFamily="2" charset="0"/>
                  <a:sym typeface="Montserrat"/>
                </a:rPr>
                <a:t> </a:t>
              </a:r>
              <a:r>
                <a:rPr lang="vi-VN" sz="2400" dirty="0">
                  <a:solidFill>
                    <a:schemeClr val="tx2">
                      <a:lumMod val="50000"/>
                    </a:schemeClr>
                  </a:solidFill>
                  <a:latin typeface="SVN-Poppins" panose="00000500000000000000" pitchFamily="2" charset="0"/>
                  <a:ea typeface="Montserrat"/>
                  <a:cs typeface="SVN-Poppins" panose="00000500000000000000" pitchFamily="2" charset="0"/>
                  <a:sym typeface="Montserrat"/>
                </a:rPr>
                <a:t>nguồn đồng thời tìm hiểu cách tích hợp các công cụ phân tích tĩnh như </a:t>
              </a:r>
              <a:r>
                <a:rPr lang="vi-VN" sz="2400" dirty="0" err="1">
                  <a:solidFill>
                    <a:schemeClr val="tx2">
                      <a:lumMod val="50000"/>
                    </a:schemeClr>
                  </a:solidFill>
                  <a:latin typeface="SVN-Poppins" panose="00000500000000000000" pitchFamily="2" charset="0"/>
                  <a:ea typeface="Montserrat"/>
                  <a:cs typeface="SVN-Poppins" panose="00000500000000000000" pitchFamily="2" charset="0"/>
                  <a:sym typeface="Montserrat"/>
                </a:rPr>
                <a:t>SonarCloud</a:t>
              </a:r>
              <a:r>
                <a:rPr lang="vi-VN" sz="2400" dirty="0">
                  <a:solidFill>
                    <a:schemeClr val="tx2">
                      <a:lumMod val="50000"/>
                    </a:schemeClr>
                  </a:solidFill>
                  <a:latin typeface="SVN-Poppins" panose="00000500000000000000" pitchFamily="2" charset="0"/>
                  <a:ea typeface="Montserrat"/>
                  <a:cs typeface="SVN-Poppins" panose="00000500000000000000" pitchFamily="2" charset="0"/>
                  <a:sym typeface="Montserrat"/>
                </a:rPr>
                <a:t> vào quy trình </a:t>
              </a:r>
              <a:endParaRPr lang="en-GB" sz="2400" dirty="0">
                <a:solidFill>
                  <a:schemeClr val="tx2">
                    <a:lumMod val="50000"/>
                  </a:schemeClr>
                </a:solidFill>
                <a:latin typeface="SVN-Poppins" panose="00000500000000000000" pitchFamily="2" charset="0"/>
                <a:ea typeface="Montserrat"/>
                <a:cs typeface="SVN-Poppins" panose="00000500000000000000" pitchFamily="2" charset="0"/>
                <a:sym typeface="Montserrat"/>
              </a:endParaRPr>
            </a:p>
            <a:p>
              <a:pPr>
                <a:lnSpc>
                  <a:spcPct val="150000"/>
                </a:lnSpc>
                <a:spcBef>
                  <a:spcPct val="0"/>
                </a:spcBef>
              </a:pPr>
              <a:r>
                <a:rPr lang="vi-VN" sz="2400" dirty="0">
                  <a:solidFill>
                    <a:schemeClr val="tx2">
                      <a:lumMod val="50000"/>
                    </a:schemeClr>
                  </a:solidFill>
                  <a:latin typeface="SVN-Poppins" panose="00000500000000000000" pitchFamily="2" charset="0"/>
                  <a:ea typeface="Montserrat"/>
                  <a:cs typeface="SVN-Poppins" panose="00000500000000000000" pitchFamily="2" charset="0"/>
                  <a:sym typeface="Montserrat"/>
                </a:rPr>
                <a:t>phát triển.</a:t>
              </a:r>
              <a:endParaRPr lang="en-US" sz="2400" dirty="0">
                <a:solidFill>
                  <a:schemeClr val="tx2">
                    <a:lumMod val="50000"/>
                  </a:schemeClr>
                </a:solidFill>
                <a:latin typeface="SVN-Poppins" panose="00000500000000000000" pitchFamily="2" charset="0"/>
                <a:ea typeface="Montserrat"/>
                <a:cs typeface="SVN-Poppins" panose="00000500000000000000" pitchFamily="2" charset="0"/>
                <a:sym typeface="Montserrat"/>
              </a:endParaRPr>
            </a:p>
          </p:txBody>
        </p:sp>
        <p:sp>
          <p:nvSpPr>
            <p:cNvPr id="56" name="TextBox 55">
              <a:extLst>
                <a:ext uri="{FF2B5EF4-FFF2-40B4-BE49-F238E27FC236}">
                  <a16:creationId xmlns:a16="http://schemas.microsoft.com/office/drawing/2014/main" id="{DBF704F2-5BB1-3590-A63A-ADBEF8FE3F62}"/>
                </a:ext>
              </a:extLst>
            </p:cNvPr>
            <p:cNvSpPr txBox="1"/>
            <p:nvPr/>
          </p:nvSpPr>
          <p:spPr>
            <a:xfrm>
              <a:off x="685800" y="6353835"/>
              <a:ext cx="6858000" cy="670953"/>
            </a:xfrm>
            <a:prstGeom prst="rect">
              <a:avLst/>
            </a:prstGeom>
            <a:noFill/>
          </p:spPr>
          <p:txBody>
            <a:bodyPr wrap="square">
              <a:spAutoFit/>
            </a:bodyPr>
            <a:lstStyle/>
            <a:p>
              <a:pPr>
                <a:lnSpc>
                  <a:spcPct val="150000"/>
                </a:lnSpc>
              </a:pPr>
              <a:r>
                <a:rPr lang="en-US" sz="2800" dirty="0">
                  <a:solidFill>
                    <a:srgbClr val="05066D"/>
                  </a:solidFill>
                  <a:latin typeface="SVN-Poppins Medium" panose="00000600000000000000" pitchFamily="2" charset="0"/>
                  <a:ea typeface="DM Sans"/>
                  <a:cs typeface="SVN-Poppins Medium" panose="00000600000000000000" pitchFamily="2" charset="0"/>
                  <a:sym typeface="DM Sans"/>
                </a:rPr>
                <a:t>Kiến trúc hệ thống phân tán</a:t>
              </a:r>
            </a:p>
          </p:txBody>
        </p:sp>
        <p:sp>
          <p:nvSpPr>
            <p:cNvPr id="57" name="TextBox 56">
              <a:extLst>
                <a:ext uri="{FF2B5EF4-FFF2-40B4-BE49-F238E27FC236}">
                  <a16:creationId xmlns:a16="http://schemas.microsoft.com/office/drawing/2014/main" id="{DCD510C2-99EB-464D-38A9-08375FBC3A58}"/>
                </a:ext>
              </a:extLst>
            </p:cNvPr>
            <p:cNvSpPr txBox="1"/>
            <p:nvPr/>
          </p:nvSpPr>
          <p:spPr>
            <a:xfrm>
              <a:off x="785586" y="6971277"/>
              <a:ext cx="8193314" cy="2161233"/>
            </a:xfrm>
            <a:prstGeom prst="rect">
              <a:avLst/>
            </a:prstGeom>
          </p:spPr>
          <p:txBody>
            <a:bodyPr wrap="square" lIns="0" tIns="0" rIns="0" bIns="0" rtlCol="0" anchor="t">
              <a:spAutoFit/>
            </a:bodyPr>
            <a:lstStyle/>
            <a:p>
              <a:pPr>
                <a:lnSpc>
                  <a:spcPct val="150000"/>
                </a:lnSpc>
                <a:spcBef>
                  <a:spcPct val="0"/>
                </a:spcBef>
              </a:pPr>
              <a:r>
                <a:rPr lang="en-US" sz="2400" dirty="0">
                  <a:solidFill>
                    <a:schemeClr val="tx2">
                      <a:lumMod val="50000"/>
                    </a:schemeClr>
                  </a:solidFill>
                  <a:latin typeface="SVN-Poppins" panose="00000500000000000000" pitchFamily="2" charset="0"/>
                  <a:ea typeface="Montserrat"/>
                  <a:cs typeface="SVN-Poppins" panose="00000500000000000000" pitchFamily="2" charset="0"/>
                  <a:sym typeface="Montserrat"/>
                </a:rPr>
                <a:t>Xây dựng kiến trúc hệ thống bao gồm </a:t>
              </a:r>
            </a:p>
            <a:p>
              <a:pPr>
                <a:lnSpc>
                  <a:spcPct val="150000"/>
                </a:lnSpc>
                <a:spcBef>
                  <a:spcPct val="0"/>
                </a:spcBef>
              </a:pPr>
              <a:r>
                <a:rPr lang="en-US" sz="2400" dirty="0">
                  <a:solidFill>
                    <a:schemeClr val="tx2">
                      <a:lumMod val="50000"/>
                    </a:schemeClr>
                  </a:solidFill>
                  <a:latin typeface="SVN-Poppins" panose="00000500000000000000" pitchFamily="2" charset="0"/>
                  <a:ea typeface="Montserrat"/>
                  <a:cs typeface="SVN-Poppins" panose="00000500000000000000" pitchFamily="2" charset="0"/>
                  <a:sym typeface="Montserrat"/>
                </a:rPr>
                <a:t>frontend (Next.js), backend (Express.js) và các </a:t>
              </a:r>
            </a:p>
            <a:p>
              <a:pPr>
                <a:lnSpc>
                  <a:spcPct val="150000"/>
                </a:lnSpc>
                <a:spcBef>
                  <a:spcPct val="0"/>
                </a:spcBef>
              </a:pPr>
              <a:r>
                <a:rPr lang="en-US" sz="2400" dirty="0">
                  <a:solidFill>
                    <a:schemeClr val="tx2">
                      <a:lumMod val="50000"/>
                    </a:schemeClr>
                  </a:solidFill>
                  <a:latin typeface="SVN-Poppins" panose="00000500000000000000" pitchFamily="2" charset="0"/>
                  <a:ea typeface="Montserrat"/>
                  <a:cs typeface="SVN-Poppins" panose="00000500000000000000" pitchFamily="2" charset="0"/>
                  <a:sym typeface="Montserrat"/>
                </a:rPr>
                <a:t>dịch vụ bên ngoài (Firebase </a:t>
              </a:r>
              <a:r>
                <a:rPr lang="en-US" sz="2400" dirty="0" err="1">
                  <a:solidFill>
                    <a:schemeClr val="tx2">
                      <a:lumMod val="50000"/>
                    </a:schemeClr>
                  </a:solidFill>
                  <a:latin typeface="SVN-Poppins" panose="00000500000000000000" pitchFamily="2" charset="0"/>
                  <a:ea typeface="Montserrat"/>
                  <a:cs typeface="SVN-Poppins" panose="00000500000000000000" pitchFamily="2" charset="0"/>
                  <a:sym typeface="Montserrat"/>
                </a:rPr>
                <a:t>Auth,Gemini</a:t>
              </a:r>
              <a:r>
                <a:rPr lang="en-US" sz="2400" dirty="0">
                  <a:solidFill>
                    <a:schemeClr val="tx2">
                      <a:lumMod val="50000"/>
                    </a:schemeClr>
                  </a:solidFill>
                  <a:latin typeface="SVN-Poppins" panose="00000500000000000000" pitchFamily="2" charset="0"/>
                  <a:ea typeface="Montserrat"/>
                  <a:cs typeface="SVN-Poppins" panose="00000500000000000000" pitchFamily="2" charset="0"/>
                  <a:sym typeface="Montserrat"/>
                </a:rPr>
                <a:t> </a:t>
              </a:r>
              <a:r>
                <a:rPr lang="en-US" sz="2400" dirty="0" err="1">
                  <a:solidFill>
                    <a:schemeClr val="tx2">
                      <a:lumMod val="50000"/>
                    </a:schemeClr>
                  </a:solidFill>
                  <a:latin typeface="SVN-Poppins" panose="00000500000000000000" pitchFamily="2" charset="0"/>
                  <a:ea typeface="Montserrat"/>
                  <a:cs typeface="SVN-Poppins" panose="00000500000000000000" pitchFamily="2" charset="0"/>
                  <a:sym typeface="Montserrat"/>
                </a:rPr>
                <a:t>AI,Socket.io</a:t>
              </a:r>
              <a:r>
                <a:rPr lang="en-US" sz="2400" dirty="0">
                  <a:solidFill>
                    <a:schemeClr val="tx2">
                      <a:lumMod val="50000"/>
                    </a:schemeClr>
                  </a:solidFill>
                  <a:latin typeface="SVN-Poppins" panose="00000500000000000000" pitchFamily="2" charset="0"/>
                  <a:ea typeface="Montserrat"/>
                  <a:cs typeface="SVN-Poppins" panose="00000500000000000000" pitchFamily="2" charset="0"/>
                  <a:sym typeface="Montserrat"/>
                </a:rPr>
                <a:t>) để đảm bảo khả năng mở rộng và hiệu suất.</a:t>
              </a:r>
            </a:p>
          </p:txBody>
        </p:sp>
        <p:sp>
          <p:nvSpPr>
            <p:cNvPr id="58" name="TextBox 57">
              <a:extLst>
                <a:ext uri="{FF2B5EF4-FFF2-40B4-BE49-F238E27FC236}">
                  <a16:creationId xmlns:a16="http://schemas.microsoft.com/office/drawing/2014/main" id="{984F6EFE-28BD-D258-3F89-81320652629A}"/>
                </a:ext>
              </a:extLst>
            </p:cNvPr>
            <p:cNvSpPr txBox="1"/>
            <p:nvPr/>
          </p:nvSpPr>
          <p:spPr>
            <a:xfrm>
              <a:off x="10744200" y="6362700"/>
              <a:ext cx="6858000" cy="670953"/>
            </a:xfrm>
            <a:prstGeom prst="rect">
              <a:avLst/>
            </a:prstGeom>
            <a:noFill/>
          </p:spPr>
          <p:txBody>
            <a:bodyPr wrap="square">
              <a:spAutoFit/>
            </a:bodyPr>
            <a:lstStyle/>
            <a:p>
              <a:pPr algn="r">
                <a:lnSpc>
                  <a:spcPct val="150000"/>
                </a:lnSpc>
              </a:pPr>
              <a:r>
                <a:rPr lang="en-US" sz="2800" dirty="0">
                  <a:solidFill>
                    <a:srgbClr val="05066D"/>
                  </a:solidFill>
                  <a:latin typeface="SVN-Poppins Medium" panose="00000600000000000000" pitchFamily="2" charset="0"/>
                  <a:ea typeface="DM Sans"/>
                  <a:cs typeface="SVN-Poppins Medium" panose="00000600000000000000" pitchFamily="2" charset="0"/>
                  <a:sym typeface="DM Sans"/>
                </a:rPr>
                <a:t>Ứng dụng AI trong phân tích</a:t>
              </a:r>
            </a:p>
          </p:txBody>
        </p:sp>
        <p:sp>
          <p:nvSpPr>
            <p:cNvPr id="59" name="TextBox 58">
              <a:extLst>
                <a:ext uri="{FF2B5EF4-FFF2-40B4-BE49-F238E27FC236}">
                  <a16:creationId xmlns:a16="http://schemas.microsoft.com/office/drawing/2014/main" id="{41C40A08-4760-E824-C606-9D206C3BC960}"/>
                </a:ext>
              </a:extLst>
            </p:cNvPr>
            <p:cNvSpPr txBox="1"/>
            <p:nvPr/>
          </p:nvSpPr>
          <p:spPr>
            <a:xfrm>
              <a:off x="9436100" y="7000373"/>
              <a:ext cx="8039100" cy="1607235"/>
            </a:xfrm>
            <a:prstGeom prst="rect">
              <a:avLst/>
            </a:prstGeom>
          </p:spPr>
          <p:txBody>
            <a:bodyPr wrap="square" lIns="0" tIns="0" rIns="0" bIns="0" rtlCol="0" anchor="t">
              <a:spAutoFit/>
            </a:bodyPr>
            <a:lstStyle/>
            <a:p>
              <a:pPr algn="r">
                <a:lnSpc>
                  <a:spcPct val="150000"/>
                </a:lnSpc>
                <a:spcBef>
                  <a:spcPct val="0"/>
                </a:spcBef>
              </a:pPr>
              <a:r>
                <a:rPr lang="vi-VN" sz="2400" dirty="0">
                  <a:solidFill>
                    <a:schemeClr val="tx2">
                      <a:lumMod val="50000"/>
                    </a:schemeClr>
                  </a:solidFill>
                  <a:latin typeface="SVN-Poppins" panose="00000500000000000000" pitchFamily="2" charset="0"/>
                  <a:ea typeface="Montserrat"/>
                  <a:cs typeface="SVN-Poppins" panose="00000500000000000000" pitchFamily="2" charset="0"/>
                  <a:sym typeface="Montserrat"/>
                </a:rPr>
                <a:t>Tìm hiểu cách ứng dụng </a:t>
              </a:r>
              <a:r>
                <a:rPr lang="vi-VN" sz="2400" dirty="0" err="1">
                  <a:solidFill>
                    <a:schemeClr val="tx2">
                      <a:lumMod val="50000"/>
                    </a:schemeClr>
                  </a:solidFill>
                  <a:latin typeface="SVN-Poppins" panose="00000500000000000000" pitchFamily="2" charset="0"/>
                  <a:ea typeface="Montserrat"/>
                  <a:cs typeface="SVN-Poppins" panose="00000500000000000000" pitchFamily="2" charset="0"/>
                  <a:sym typeface="Montserrat"/>
                </a:rPr>
                <a:t>Gemini</a:t>
              </a:r>
              <a:r>
                <a:rPr lang="vi-VN" sz="2400" dirty="0">
                  <a:solidFill>
                    <a:schemeClr val="tx2">
                      <a:lumMod val="50000"/>
                    </a:schemeClr>
                  </a:solidFill>
                  <a:latin typeface="SVN-Poppins" panose="00000500000000000000" pitchFamily="2" charset="0"/>
                  <a:ea typeface="Montserrat"/>
                  <a:cs typeface="SVN-Poppins" panose="00000500000000000000" pitchFamily="2" charset="0"/>
                  <a:sym typeface="Montserrat"/>
                </a:rPr>
                <a:t> AI để xử lý </a:t>
              </a:r>
              <a:endParaRPr lang="en-GB" sz="2400" dirty="0">
                <a:solidFill>
                  <a:schemeClr val="tx2">
                    <a:lumMod val="50000"/>
                  </a:schemeClr>
                </a:solidFill>
                <a:latin typeface="SVN-Poppins" panose="00000500000000000000" pitchFamily="2" charset="0"/>
                <a:ea typeface="Montserrat"/>
                <a:cs typeface="SVN-Poppins" panose="00000500000000000000" pitchFamily="2" charset="0"/>
                <a:sym typeface="Montserrat"/>
              </a:endParaRPr>
            </a:p>
            <a:p>
              <a:pPr algn="r">
                <a:lnSpc>
                  <a:spcPct val="150000"/>
                </a:lnSpc>
                <a:spcBef>
                  <a:spcPct val="0"/>
                </a:spcBef>
              </a:pPr>
              <a:r>
                <a:rPr lang="vi-VN" sz="2400" dirty="0">
                  <a:solidFill>
                    <a:schemeClr val="tx2">
                      <a:lumMod val="50000"/>
                    </a:schemeClr>
                  </a:solidFill>
                  <a:latin typeface="SVN-Poppins" panose="00000500000000000000" pitchFamily="2" charset="0"/>
                  <a:ea typeface="Montserrat"/>
                  <a:cs typeface="SVN-Poppins" panose="00000500000000000000" pitchFamily="2" charset="0"/>
                  <a:sym typeface="Montserrat"/>
                </a:rPr>
                <a:t>dữ liệu </a:t>
              </a:r>
              <a:r>
                <a:rPr lang="vi-VN" sz="2400" dirty="0" err="1">
                  <a:solidFill>
                    <a:schemeClr val="tx2">
                      <a:lumMod val="50000"/>
                    </a:schemeClr>
                  </a:solidFill>
                  <a:latin typeface="SVN-Poppins" panose="00000500000000000000" pitchFamily="2" charset="0"/>
                  <a:ea typeface="Montserrat"/>
                  <a:cs typeface="SVN-Poppins" panose="00000500000000000000" pitchFamily="2" charset="0"/>
                  <a:sym typeface="Montserrat"/>
                </a:rPr>
                <a:t>code</a:t>
              </a:r>
              <a:r>
                <a:rPr lang="vi-VN" sz="2400" dirty="0">
                  <a:solidFill>
                    <a:schemeClr val="tx2">
                      <a:lumMod val="50000"/>
                    </a:schemeClr>
                  </a:solidFill>
                  <a:latin typeface="SVN-Poppins" panose="00000500000000000000" pitchFamily="2" charset="0"/>
                  <a:ea typeface="Montserrat"/>
                  <a:cs typeface="SVN-Poppins" panose="00000500000000000000" pitchFamily="2" charset="0"/>
                  <a:sym typeface="Montserrat"/>
                </a:rPr>
                <a:t> và đưa ra các phản hồi mang tính chuyên sâu hơn.</a:t>
              </a:r>
              <a:endParaRPr lang="en-US" sz="2400" dirty="0">
                <a:solidFill>
                  <a:schemeClr val="tx2">
                    <a:lumMod val="50000"/>
                  </a:schemeClr>
                </a:solidFill>
                <a:latin typeface="SVN-Poppins" panose="00000500000000000000" pitchFamily="2" charset="0"/>
                <a:ea typeface="Montserrat"/>
                <a:cs typeface="SVN-Poppins" panose="00000500000000000000" pitchFamily="2" charset="0"/>
                <a:sym typeface="Montserrat"/>
              </a:endParaRPr>
            </a:p>
          </p:txBody>
        </p:sp>
        <p:sp>
          <p:nvSpPr>
            <p:cNvPr id="60" name="TextBox 59">
              <a:extLst>
                <a:ext uri="{FF2B5EF4-FFF2-40B4-BE49-F238E27FC236}">
                  <a16:creationId xmlns:a16="http://schemas.microsoft.com/office/drawing/2014/main" id="{35A66C9D-82C4-CDF0-D6B5-F87B79C8A1BA}"/>
                </a:ext>
              </a:extLst>
            </p:cNvPr>
            <p:cNvSpPr txBox="1"/>
            <p:nvPr/>
          </p:nvSpPr>
          <p:spPr>
            <a:xfrm>
              <a:off x="7999344" y="5837280"/>
              <a:ext cx="2286000" cy="584775"/>
            </a:xfrm>
            <a:prstGeom prst="rect">
              <a:avLst/>
            </a:prstGeom>
            <a:noFill/>
          </p:spPr>
          <p:txBody>
            <a:bodyPr wrap="square">
              <a:spAutoFit/>
            </a:bodyPr>
            <a:lstStyle/>
            <a:p>
              <a:pPr algn="l"/>
              <a:r>
                <a:rPr lang="en-US" sz="3200" b="1" dirty="0">
                  <a:solidFill>
                    <a:srgbClr val="05066D"/>
                  </a:solidFill>
                  <a:latin typeface="SVN-Poppins SemiBold" panose="00000700000000000000" pitchFamily="2" charset="0"/>
                  <a:ea typeface="DM Sans"/>
                  <a:cs typeface="SVN-Poppins SemiBold" panose="00000700000000000000" pitchFamily="2" charset="0"/>
                  <a:sym typeface="DM Sans"/>
                </a:rPr>
                <a:t>CodeFlow</a:t>
              </a:r>
            </a:p>
          </p:txBody>
        </p:sp>
      </p:grpSp>
      <p:grpSp>
        <p:nvGrpSpPr>
          <p:cNvPr id="61" name="Group 60">
            <a:extLst>
              <a:ext uri="{FF2B5EF4-FFF2-40B4-BE49-F238E27FC236}">
                <a16:creationId xmlns:a16="http://schemas.microsoft.com/office/drawing/2014/main" id="{0C5A4DC6-1BC2-4A0A-B0D0-9A90922D8BA4}"/>
              </a:ext>
            </a:extLst>
          </p:cNvPr>
          <p:cNvGrpSpPr/>
          <p:nvPr/>
        </p:nvGrpSpPr>
        <p:grpSpPr>
          <a:xfrm>
            <a:off x="558800" y="9563100"/>
            <a:ext cx="17335431" cy="527711"/>
            <a:chOff x="558800" y="9563100"/>
            <a:chExt cx="17335431" cy="527711"/>
          </a:xfrm>
        </p:grpSpPr>
        <p:sp>
          <p:nvSpPr>
            <p:cNvPr id="62" name="TextBox 61">
              <a:extLst>
                <a:ext uri="{FF2B5EF4-FFF2-40B4-BE49-F238E27FC236}">
                  <a16:creationId xmlns:a16="http://schemas.microsoft.com/office/drawing/2014/main" id="{BDAA1EBB-1EAE-6841-4483-77F3BF647957}"/>
                </a:ext>
              </a:extLst>
            </p:cNvPr>
            <p:cNvSpPr txBox="1"/>
            <p:nvPr/>
          </p:nvSpPr>
          <p:spPr>
            <a:xfrm>
              <a:off x="558800" y="9714453"/>
              <a:ext cx="12344400" cy="338554"/>
            </a:xfrm>
            <a:prstGeom prst="rect">
              <a:avLst/>
            </a:prstGeom>
            <a:noFill/>
          </p:spPr>
          <p:txBody>
            <a:bodyPr wrap="square">
              <a:spAutoFit/>
            </a:bodyPr>
            <a:lstStyle/>
            <a:p>
              <a:r>
                <a:rPr lang="en-GB" sz="1600" dirty="0">
                  <a:solidFill>
                    <a:schemeClr val="bg1"/>
                  </a:solidFill>
                  <a:latin typeface="SVN-Poppins SemiBold" panose="00000700000000000000" pitchFamily="2" charset="0"/>
                  <a:cs typeface="SVN-Poppins SemiBold" panose="00000700000000000000" pitchFamily="2" charset="0"/>
                </a:rPr>
                <a:t>XÂY DỰNG HỆ THỐNG </a:t>
              </a:r>
              <a:r>
                <a:rPr lang="en-GB" sz="1600" dirty="0">
                  <a:solidFill>
                    <a:srgbClr val="05066D"/>
                  </a:solidFill>
                  <a:latin typeface="SVN-Poppins SemiBold" panose="00000700000000000000" pitchFamily="2" charset="0"/>
                  <a:cs typeface="SVN-Poppins SemiBold" panose="00000700000000000000" pitchFamily="2" charset="0"/>
                </a:rPr>
                <a:t>THEO DÕI DỰ ÁN PHẦN MỀM </a:t>
              </a:r>
              <a:r>
                <a:rPr lang="en-GB" sz="1600" dirty="0">
                  <a:solidFill>
                    <a:schemeClr val="bg1"/>
                  </a:solidFill>
                  <a:latin typeface="SVN-Poppins SemiBold" panose="00000700000000000000" pitchFamily="2" charset="0"/>
                  <a:cs typeface="SVN-Poppins SemiBold" panose="00000700000000000000" pitchFamily="2" charset="0"/>
                </a:rPr>
                <a:t>LÀM VIỆC NHÓM CỦA SINH VIÊN QUA </a:t>
              </a:r>
              <a:r>
                <a:rPr lang="en-GB" sz="1600" dirty="0">
                  <a:solidFill>
                    <a:srgbClr val="05066D"/>
                  </a:solidFill>
                  <a:latin typeface="SVN-Poppins SemiBold" panose="00000700000000000000" pitchFamily="2" charset="0"/>
                  <a:cs typeface="SVN-Poppins SemiBold" panose="00000700000000000000" pitchFamily="2" charset="0"/>
                </a:rPr>
                <a:t>GITHUB ACTION</a:t>
              </a:r>
            </a:p>
          </p:txBody>
        </p:sp>
        <p:cxnSp>
          <p:nvCxnSpPr>
            <p:cNvPr id="63" name="Straight Connector 62">
              <a:extLst>
                <a:ext uri="{FF2B5EF4-FFF2-40B4-BE49-F238E27FC236}">
                  <a16:creationId xmlns:a16="http://schemas.microsoft.com/office/drawing/2014/main" id="{233FB0B7-3F2B-0760-B5F0-DD424A25E34C}"/>
                </a:ext>
              </a:extLst>
            </p:cNvPr>
            <p:cNvCxnSpPr>
              <a:cxnSpLocks/>
            </p:cNvCxnSpPr>
            <p:nvPr/>
          </p:nvCxnSpPr>
          <p:spPr>
            <a:xfrm>
              <a:off x="686686" y="9563100"/>
              <a:ext cx="16991714" cy="0"/>
            </a:xfrm>
            <a:prstGeom prst="line">
              <a:avLst/>
            </a:prstGeom>
            <a:ln w="28575">
              <a:solidFill>
                <a:schemeClr val="bg1">
                  <a:alpha val="66000"/>
                </a:schemeClr>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518858A-F4FF-40AA-16AD-10958CB0D91D}"/>
                </a:ext>
              </a:extLst>
            </p:cNvPr>
            <p:cNvSpPr txBox="1"/>
            <p:nvPr/>
          </p:nvSpPr>
          <p:spPr>
            <a:xfrm>
              <a:off x="17322799" y="9721480"/>
              <a:ext cx="571432" cy="369331"/>
            </a:xfrm>
            <a:prstGeom prst="rect">
              <a:avLst/>
            </a:prstGeom>
            <a:noFill/>
          </p:spPr>
          <p:txBody>
            <a:bodyPr wrap="square">
              <a:spAutoFit/>
            </a:bodyPr>
            <a:lstStyle/>
            <a:p>
              <a:r>
                <a:rPr lang="en-GB" sz="1800" dirty="0">
                  <a:solidFill>
                    <a:schemeClr val="bg1"/>
                  </a:solidFill>
                  <a:latin typeface="SVN-Poppins SemiBold" panose="00000700000000000000" pitchFamily="2" charset="0"/>
                  <a:cs typeface="SVN-Poppins SemiBold" panose="00000700000000000000" pitchFamily="2" charset="0"/>
                </a:rPr>
                <a:t>07</a:t>
              </a:r>
            </a:p>
          </p:txBody>
        </p:sp>
      </p:grpSp>
      <p:grpSp>
        <p:nvGrpSpPr>
          <p:cNvPr id="66" name="Group 65">
            <a:extLst>
              <a:ext uri="{FF2B5EF4-FFF2-40B4-BE49-F238E27FC236}">
                <a16:creationId xmlns:a16="http://schemas.microsoft.com/office/drawing/2014/main" id="{50B4E550-B3F2-C1B8-6787-0D976CD9B625}"/>
              </a:ext>
            </a:extLst>
          </p:cNvPr>
          <p:cNvGrpSpPr/>
          <p:nvPr/>
        </p:nvGrpSpPr>
        <p:grpSpPr>
          <a:xfrm>
            <a:off x="533400" y="307406"/>
            <a:ext cx="17360831" cy="1130231"/>
            <a:chOff x="533400" y="307406"/>
            <a:chExt cx="17360831" cy="1130231"/>
          </a:xfrm>
        </p:grpSpPr>
        <p:sp>
          <p:nvSpPr>
            <p:cNvPr id="67" name="TextBox 66">
              <a:extLst>
                <a:ext uri="{FF2B5EF4-FFF2-40B4-BE49-F238E27FC236}">
                  <a16:creationId xmlns:a16="http://schemas.microsoft.com/office/drawing/2014/main" id="{5A8596D2-6B00-23FE-F318-376CD4A4B435}"/>
                </a:ext>
              </a:extLst>
            </p:cNvPr>
            <p:cNvSpPr txBox="1"/>
            <p:nvPr/>
          </p:nvSpPr>
          <p:spPr>
            <a:xfrm>
              <a:off x="533400" y="495300"/>
              <a:ext cx="3781805" cy="769441"/>
            </a:xfrm>
            <a:prstGeom prst="rect">
              <a:avLst/>
            </a:prstGeom>
            <a:noFill/>
          </p:spPr>
          <p:txBody>
            <a:bodyPr wrap="none" rtlCol="0">
              <a:spAutoFit/>
            </a:bodyPr>
            <a:lstStyle/>
            <a:p>
              <a:r>
                <a:rPr lang="en-US" sz="4400" b="1" dirty="0">
                  <a:solidFill>
                    <a:schemeClr val="bg1"/>
                  </a:solidFill>
                  <a:latin typeface="SVN-Poppins SemiBold" panose="00000700000000000000" pitchFamily="2" charset="0"/>
                  <a:cs typeface="SVN-Poppins SemiBold" panose="00000700000000000000" pitchFamily="2" charset="0"/>
                </a:rPr>
                <a:t>1. Đặt vấn đề</a:t>
              </a:r>
              <a:endParaRPr lang="en-GB" sz="4400" dirty="0">
                <a:solidFill>
                  <a:schemeClr val="bg1"/>
                </a:solidFill>
                <a:latin typeface="SVN-Poppins SemiBold" panose="00000700000000000000" pitchFamily="2" charset="0"/>
                <a:cs typeface="SVN-Poppins SemiBold" panose="00000700000000000000" pitchFamily="2" charset="0"/>
              </a:endParaRPr>
            </a:p>
          </p:txBody>
        </p:sp>
        <p:pic>
          <p:nvPicPr>
            <p:cNvPr id="68" name="Picture 67">
              <a:extLst>
                <a:ext uri="{FF2B5EF4-FFF2-40B4-BE49-F238E27FC236}">
                  <a16:creationId xmlns:a16="http://schemas.microsoft.com/office/drawing/2014/main" id="{42F07CB1-9DB0-7BC4-7140-A1FA8A4E1E6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69" name="Straight Connector 68">
              <a:extLst>
                <a:ext uri="{FF2B5EF4-FFF2-40B4-BE49-F238E27FC236}">
                  <a16:creationId xmlns:a16="http://schemas.microsoft.com/office/drawing/2014/main" id="{B9521467-6D74-4E6E-2B32-AFE2C764F656}"/>
                </a:ext>
              </a:extLst>
            </p:cNvPr>
            <p:cNvCxnSpPr>
              <a:cxnSpLocks/>
            </p:cNvCxnSpPr>
            <p:nvPr/>
          </p:nvCxnSpPr>
          <p:spPr>
            <a:xfrm>
              <a:off x="4315205" y="876300"/>
              <a:ext cx="12296395" cy="0"/>
            </a:xfrm>
            <a:prstGeom prst="line">
              <a:avLst/>
            </a:prstGeom>
            <a:ln w="28575">
              <a:solidFill>
                <a:schemeClr val="bg1">
                  <a:alpha val="66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8437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a:extLst>
            <a:ext uri="{FF2B5EF4-FFF2-40B4-BE49-F238E27FC236}">
              <a16:creationId xmlns:a16="http://schemas.microsoft.com/office/drawing/2014/main" id="{593E84A6-32FD-57C8-22DB-B724C068200D}"/>
            </a:ext>
          </a:extLst>
        </p:cNvPr>
        <p:cNvGrpSpPr/>
        <p:nvPr/>
      </p:nvGrpSpPr>
      <p:grpSpPr>
        <a:xfrm>
          <a:off x="0" y="0"/>
          <a:ext cx="0" cy="0"/>
          <a:chOff x="0" y="0"/>
          <a:chExt cx="0" cy="0"/>
        </a:xfrm>
      </p:grpSpPr>
      <p:pic>
        <p:nvPicPr>
          <p:cNvPr id="9" name="Graphic 8">
            <a:extLst>
              <a:ext uri="{FF2B5EF4-FFF2-40B4-BE49-F238E27FC236}">
                <a16:creationId xmlns:a16="http://schemas.microsoft.com/office/drawing/2014/main" id="{AE01B105-68DE-9874-A65E-5E847991E2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44000" y="1790700"/>
            <a:ext cx="12238733" cy="12975839"/>
          </a:xfrm>
          <a:prstGeom prst="rect">
            <a:avLst/>
          </a:prstGeom>
        </p:spPr>
      </p:pic>
      <p:pic>
        <p:nvPicPr>
          <p:cNvPr id="10" name="Picture 9">
            <a:extLst>
              <a:ext uri="{FF2B5EF4-FFF2-40B4-BE49-F238E27FC236}">
                <a16:creationId xmlns:a16="http://schemas.microsoft.com/office/drawing/2014/main" id="{AB8073CD-1998-C811-7FFA-61C138C513F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sp>
        <p:nvSpPr>
          <p:cNvPr id="14" name="TextBox 13">
            <a:extLst>
              <a:ext uri="{FF2B5EF4-FFF2-40B4-BE49-F238E27FC236}">
                <a16:creationId xmlns:a16="http://schemas.microsoft.com/office/drawing/2014/main" id="{3DA13DDF-F30C-2B75-E00B-C6A33A5ADDA5}"/>
              </a:ext>
            </a:extLst>
          </p:cNvPr>
          <p:cNvSpPr txBox="1"/>
          <p:nvPr/>
        </p:nvSpPr>
        <p:spPr>
          <a:xfrm>
            <a:off x="17322799" y="9721480"/>
            <a:ext cx="571432" cy="369331"/>
          </a:xfrm>
          <a:prstGeom prst="rect">
            <a:avLst/>
          </a:prstGeom>
          <a:noFill/>
        </p:spPr>
        <p:txBody>
          <a:bodyPr wrap="square">
            <a:spAutoFit/>
          </a:bodyPr>
          <a:lstStyle/>
          <a:p>
            <a:r>
              <a:rPr lang="en-GB" sz="1800" dirty="0">
                <a:solidFill>
                  <a:schemeClr val="bg1"/>
                </a:solidFill>
                <a:latin typeface="SVN-Poppins SemiBold" panose="00000700000000000000" pitchFamily="2" charset="0"/>
                <a:cs typeface="SVN-Poppins SemiBold" panose="00000700000000000000" pitchFamily="2" charset="0"/>
              </a:rPr>
              <a:t>03</a:t>
            </a:r>
          </a:p>
        </p:txBody>
      </p:sp>
      <p:sp>
        <p:nvSpPr>
          <p:cNvPr id="8" name="Freeform 5">
            <a:extLst>
              <a:ext uri="{FF2B5EF4-FFF2-40B4-BE49-F238E27FC236}">
                <a16:creationId xmlns:a16="http://schemas.microsoft.com/office/drawing/2014/main" id="{F441E82A-4B18-5948-516D-1524CF5ACCD5}"/>
              </a:ext>
            </a:extLst>
          </p:cNvPr>
          <p:cNvSpPr/>
          <p:nvPr/>
        </p:nvSpPr>
        <p:spPr>
          <a:xfrm flipH="1">
            <a:off x="10375218" y="2265868"/>
            <a:ext cx="7055770" cy="8939920"/>
          </a:xfrm>
          <a:custGeom>
            <a:avLst/>
            <a:gdLst/>
            <a:ahLst/>
            <a:cxnLst/>
            <a:rect l="l" t="t" r="r" b="b"/>
            <a:pathLst>
              <a:path w="6224449" h="8502165">
                <a:moveTo>
                  <a:pt x="0" y="0"/>
                </a:moveTo>
                <a:lnTo>
                  <a:pt x="6224449" y="0"/>
                </a:lnTo>
                <a:lnTo>
                  <a:pt x="6224449" y="8502166"/>
                </a:lnTo>
                <a:lnTo>
                  <a:pt x="0" y="8502166"/>
                </a:lnTo>
                <a:lnTo>
                  <a:pt x="0" y="0"/>
                </a:lnTo>
                <a:close/>
              </a:path>
            </a:pathLst>
          </a:custGeom>
          <a:blipFill>
            <a:blip r:embed="rId5"/>
            <a:stretch>
              <a:fillRect t="-21008"/>
            </a:stretch>
          </a:blipFill>
        </p:spPr>
      </p:sp>
      <p:sp>
        <p:nvSpPr>
          <p:cNvPr id="2" name="TextBox 4">
            <a:extLst>
              <a:ext uri="{FF2B5EF4-FFF2-40B4-BE49-F238E27FC236}">
                <a16:creationId xmlns:a16="http://schemas.microsoft.com/office/drawing/2014/main" id="{1375173B-496B-BDBD-7A97-C5A40596CEF0}"/>
              </a:ext>
            </a:extLst>
          </p:cNvPr>
          <p:cNvSpPr txBox="1"/>
          <p:nvPr/>
        </p:nvSpPr>
        <p:spPr>
          <a:xfrm>
            <a:off x="869712" y="2373511"/>
            <a:ext cx="9846501" cy="4801314"/>
          </a:xfrm>
          <a:prstGeom prst="rect">
            <a:avLst/>
          </a:prstGeom>
        </p:spPr>
        <p:txBody>
          <a:bodyPr lIns="0" tIns="0" rIns="0" bIns="0" rtlCol="0" anchor="t">
            <a:spAutoFit/>
          </a:bodyPr>
          <a:lstStyle/>
          <a:p>
            <a:pPr marL="0" lvl="0" indent="0" algn="l">
              <a:spcBef>
                <a:spcPct val="0"/>
              </a:spcBef>
            </a:pPr>
            <a:r>
              <a:rPr lang="en-US" sz="7200" b="1" dirty="0">
                <a:solidFill>
                  <a:srgbClr val="FFFFFF"/>
                </a:solidFill>
                <a:latin typeface="SVN-Poppins Black" panose="00000A00000000000000" pitchFamily="2" charset="0"/>
                <a:ea typeface="Poppins Bold"/>
                <a:cs typeface="SVN-Poppins Black" panose="00000A00000000000000" pitchFamily="2" charset="0"/>
                <a:sym typeface="Poppins Bold"/>
              </a:rPr>
              <a:t>02</a:t>
            </a:r>
            <a:endParaRPr lang="en-US" sz="12000" b="1" dirty="0">
              <a:solidFill>
                <a:srgbClr val="FFFFFF"/>
              </a:solidFill>
              <a:latin typeface="SVN-Poppins Black" panose="00000A00000000000000" pitchFamily="2" charset="0"/>
              <a:ea typeface="Poppins Bold"/>
              <a:cs typeface="SVN-Poppins Black" panose="00000A00000000000000" pitchFamily="2" charset="0"/>
              <a:sym typeface="Poppins Bold"/>
            </a:endParaRPr>
          </a:p>
          <a:p>
            <a:pPr marL="0" lvl="0" indent="0" algn="l">
              <a:spcBef>
                <a:spcPct val="0"/>
              </a:spcBef>
            </a:pPr>
            <a:r>
              <a:rPr lang="en-US" sz="12000" b="1" dirty="0">
                <a:solidFill>
                  <a:srgbClr val="FFFFFF"/>
                </a:solidFill>
                <a:latin typeface="SVN-Poppins Black" panose="00000A00000000000000" pitchFamily="2" charset="0"/>
                <a:ea typeface="Poppins Bold"/>
                <a:cs typeface="SVN-Poppins Black" panose="00000A00000000000000" pitchFamily="2" charset="0"/>
                <a:sym typeface="Poppins Bold"/>
              </a:rPr>
              <a:t>Cơ sở </a:t>
            </a:r>
          </a:p>
          <a:p>
            <a:pPr marL="0" lvl="0" indent="0" algn="l">
              <a:spcBef>
                <a:spcPct val="0"/>
              </a:spcBef>
            </a:pPr>
            <a:r>
              <a:rPr lang="en-US" sz="12000" b="1" dirty="0">
                <a:solidFill>
                  <a:srgbClr val="FFFFFF"/>
                </a:solidFill>
                <a:latin typeface="SVN-Poppins Black" panose="00000A00000000000000" pitchFamily="2" charset="0"/>
                <a:ea typeface="Poppins Bold"/>
                <a:cs typeface="SVN-Poppins Black" panose="00000A00000000000000" pitchFamily="2" charset="0"/>
                <a:sym typeface="Poppins Bold"/>
              </a:rPr>
              <a:t>Lý thuyết</a:t>
            </a:r>
          </a:p>
        </p:txBody>
      </p:sp>
    </p:spTree>
    <p:extLst>
      <p:ext uri="{BB962C8B-B14F-4D97-AF65-F5344CB8AC3E}">
        <p14:creationId xmlns:p14="http://schemas.microsoft.com/office/powerpoint/2010/main" val="126386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A9B16-B71E-8D5C-E99D-0BFB081B4483}"/>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27D9CABE-39D4-EE58-B2DF-E4CB019AA2EF}"/>
              </a:ext>
            </a:extLst>
          </p:cNvPr>
          <p:cNvSpPr/>
          <p:nvPr/>
        </p:nvSpPr>
        <p:spPr>
          <a:xfrm>
            <a:off x="-2819400" y="-4701734"/>
            <a:ext cx="28212405" cy="8874084"/>
          </a:xfrm>
          <a:custGeom>
            <a:avLst/>
            <a:gdLst/>
            <a:ahLst/>
            <a:cxnLst/>
            <a:rect l="l" t="t" r="r" b="b"/>
            <a:pathLst>
              <a:path w="28212405" h="8874084">
                <a:moveTo>
                  <a:pt x="0" y="0"/>
                </a:moveTo>
                <a:lnTo>
                  <a:pt x="28212405" y="0"/>
                </a:lnTo>
                <a:lnTo>
                  <a:pt x="28212405" y="8874083"/>
                </a:lnTo>
                <a:lnTo>
                  <a:pt x="0" y="8874083"/>
                </a:lnTo>
                <a:lnTo>
                  <a:pt x="0" y="0"/>
                </a:lnTo>
                <a:close/>
              </a:path>
            </a:pathLst>
          </a:custGeom>
          <a:blipFill dpi="0" rotWithShape="1">
            <a:blip r:embed="rId2">
              <a:alphaModFix amt="15000"/>
              <a:extLst>
                <a:ext uri="{96DAC541-7B7A-43D3-8B79-37D633B846F1}">
                  <asvg:svgBlip xmlns:asvg="http://schemas.microsoft.com/office/drawing/2016/SVG/main" r:embed="rId3"/>
                </a:ext>
              </a:extLst>
            </a:blip>
            <a:srcRect/>
            <a:stretch>
              <a:fillRect/>
            </a:stretch>
          </a:blipFill>
        </p:spPr>
        <p:txBody>
          <a:bodyPr/>
          <a:lstStyle/>
          <a:p>
            <a:endParaRPr lang="en-GB" dirty="0"/>
          </a:p>
        </p:txBody>
      </p:sp>
      <p:sp>
        <p:nvSpPr>
          <p:cNvPr id="32" name="TextBox 31">
            <a:extLst>
              <a:ext uri="{FF2B5EF4-FFF2-40B4-BE49-F238E27FC236}">
                <a16:creationId xmlns:a16="http://schemas.microsoft.com/office/drawing/2014/main" id="{36170B66-29A8-2746-B147-1CED17D6C7E0}"/>
              </a:ext>
            </a:extLst>
          </p:cNvPr>
          <p:cNvSpPr txBox="1"/>
          <p:nvPr/>
        </p:nvSpPr>
        <p:spPr>
          <a:xfrm>
            <a:off x="533400" y="495300"/>
            <a:ext cx="6172200" cy="769441"/>
          </a:xfrm>
          <a:prstGeom prst="rect">
            <a:avLst/>
          </a:prstGeom>
          <a:noFill/>
        </p:spPr>
        <p:txBody>
          <a:bodyPr wrap="square" rtlCol="0">
            <a:spAutoFit/>
          </a:bodyPr>
          <a:lstStyle/>
          <a:p>
            <a:r>
              <a:rPr lang="en-US" sz="4400" dirty="0">
                <a:solidFill>
                  <a:srgbClr val="05066D"/>
                </a:solidFill>
                <a:latin typeface="SVN-Poppins SemiBold" panose="00000700000000000000" pitchFamily="2" charset="0"/>
                <a:cs typeface="SVN-Poppins SemiBold" panose="00000700000000000000" pitchFamily="2" charset="0"/>
              </a:rPr>
              <a:t>2. Cơ sở lý thuyết</a:t>
            </a:r>
            <a:endParaRPr lang="en-GB" sz="4400" dirty="0">
              <a:solidFill>
                <a:srgbClr val="05066D"/>
              </a:solidFill>
              <a:latin typeface="SVN-Poppins SemiBold" panose="00000700000000000000" pitchFamily="2" charset="0"/>
              <a:cs typeface="SVN-Poppins SemiBold" panose="00000700000000000000" pitchFamily="2" charset="0"/>
            </a:endParaRPr>
          </a:p>
        </p:txBody>
      </p:sp>
      <p:pic>
        <p:nvPicPr>
          <p:cNvPr id="33" name="Picture 32">
            <a:extLst>
              <a:ext uri="{FF2B5EF4-FFF2-40B4-BE49-F238E27FC236}">
                <a16:creationId xmlns:a16="http://schemas.microsoft.com/office/drawing/2014/main" id="{85AB419B-F55E-BBE3-1EE0-4E0ACD4DF16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0" y="307406"/>
            <a:ext cx="1130231" cy="1130231"/>
          </a:xfrm>
          <a:prstGeom prst="rect">
            <a:avLst/>
          </a:prstGeom>
          <a:noFill/>
        </p:spPr>
      </p:pic>
      <p:cxnSp>
        <p:nvCxnSpPr>
          <p:cNvPr id="34" name="Straight Connector 33">
            <a:extLst>
              <a:ext uri="{FF2B5EF4-FFF2-40B4-BE49-F238E27FC236}">
                <a16:creationId xmlns:a16="http://schemas.microsoft.com/office/drawing/2014/main" id="{597DAA64-6382-CBBA-AF8A-6932CADE0EDA}"/>
              </a:ext>
            </a:extLst>
          </p:cNvPr>
          <p:cNvCxnSpPr>
            <a:cxnSpLocks/>
          </p:cNvCxnSpPr>
          <p:nvPr/>
        </p:nvCxnSpPr>
        <p:spPr>
          <a:xfrm>
            <a:off x="5638800" y="876300"/>
            <a:ext cx="10972800"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A1AA577-BC85-869E-523F-0243026DF5F0}"/>
              </a:ext>
            </a:extLst>
          </p:cNvPr>
          <p:cNvSpPr txBox="1"/>
          <p:nvPr/>
        </p:nvSpPr>
        <p:spPr>
          <a:xfrm>
            <a:off x="686686" y="1863863"/>
            <a:ext cx="12724514" cy="7515840"/>
          </a:xfrm>
          <a:prstGeom prst="rect">
            <a:avLst/>
          </a:prstGeom>
        </p:spPr>
        <p:txBody>
          <a:bodyPr wrap="square" lIns="0" tIns="0" rIns="0" bIns="0" rtlCol="0" anchor="t">
            <a:spAutoFit/>
          </a:bodyPr>
          <a:lstStyle/>
          <a:p>
            <a:pPr algn="just">
              <a:lnSpc>
                <a:spcPct val="150000"/>
              </a:lnSpc>
              <a:spcAft>
                <a:spcPts val="1200"/>
              </a:spcAft>
            </a:pPr>
            <a:r>
              <a:rPr lang="vi-VN" sz="2400" u="sng" dirty="0" err="1">
                <a:solidFill>
                  <a:srgbClr val="05066D"/>
                </a:solidFill>
                <a:latin typeface="SVN-Poppins Medium" panose="00000600000000000000" pitchFamily="2" charset="0"/>
                <a:ea typeface="Montserrat"/>
                <a:cs typeface="SVN-Poppins Medium" panose="00000600000000000000" pitchFamily="2" charset="0"/>
                <a:sym typeface="Montserrat"/>
              </a:rPr>
              <a:t>GitHub</a:t>
            </a:r>
            <a:r>
              <a:rPr lang="vi-VN" sz="2400" u="sng" dirty="0">
                <a:solidFill>
                  <a:srgbClr val="05066D"/>
                </a:solidFill>
                <a:latin typeface="SVN-Poppins Medium" panose="00000600000000000000" pitchFamily="2" charset="0"/>
                <a:ea typeface="Montserrat"/>
                <a:cs typeface="SVN-Poppins Medium" panose="00000600000000000000" pitchFamily="2" charset="0"/>
                <a:sym typeface="Montserrat"/>
              </a:rPr>
              <a:t> </a:t>
            </a:r>
            <a:r>
              <a:rPr lang="vi-VN" sz="2400" u="sng" dirty="0" err="1">
                <a:solidFill>
                  <a:srgbClr val="05066D"/>
                </a:solidFill>
                <a:latin typeface="SVN-Poppins Medium" panose="00000600000000000000" pitchFamily="2" charset="0"/>
                <a:ea typeface="Montserrat"/>
                <a:cs typeface="SVN-Poppins Medium" panose="00000600000000000000" pitchFamily="2" charset="0"/>
                <a:sym typeface="Montserrat"/>
              </a:rPr>
              <a:t>Actions</a:t>
            </a:r>
            <a:r>
              <a:rPr lang="vi-VN" sz="2400" u="sng" dirty="0">
                <a:solidFill>
                  <a:srgbClr val="05066D"/>
                </a:solidFill>
                <a:latin typeface="SVN-Poppins Medium" panose="00000600000000000000" pitchFamily="2" charset="0"/>
                <a:ea typeface="Montserrat"/>
                <a:cs typeface="SVN-Poppins Medium" panose="00000600000000000000" pitchFamily="2" charset="0"/>
                <a:sym typeface="Montserrat"/>
              </a:rPr>
              <a:t> </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là một nền tảng tự động hóa được tích hợp sẵn trong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GitHub</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đóng vai trò là "bộ não" của quy trình </a:t>
            </a:r>
            <a:r>
              <a:rPr lang="vi-VN" sz="2400" u="sng" dirty="0">
                <a:solidFill>
                  <a:srgbClr val="05066D"/>
                </a:solidFill>
                <a:latin typeface="SVN-Poppins Medium" panose="00000600000000000000" pitchFamily="2" charset="0"/>
                <a:ea typeface="Montserrat"/>
                <a:cs typeface="SVN-Poppins Medium" panose="00000600000000000000" pitchFamily="2" charset="0"/>
                <a:sym typeface="Montserrat"/>
              </a:rPr>
              <a:t>CI/CD</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a:t>
            </a:r>
            <a:r>
              <a:rPr lang="en-US" sz="2400" dirty="0">
                <a:solidFill>
                  <a:srgbClr val="05066D"/>
                </a:solidFill>
                <a:latin typeface="SVN-Poppins Medium" panose="00000600000000000000" pitchFamily="2" charset="0"/>
                <a:ea typeface="Montserrat"/>
                <a:cs typeface="SVN-Poppins Medium" panose="00000600000000000000" pitchFamily="2" charset="0"/>
                <a:sym typeface="Montserrat"/>
              </a:rPr>
              <a:t>Cho </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phép định nghĩa các </a:t>
            </a:r>
            <a:r>
              <a:rPr lang="vi-VN" sz="2400" u="sng" dirty="0" err="1">
                <a:solidFill>
                  <a:srgbClr val="05066D"/>
                </a:solidFill>
                <a:latin typeface="SVN-Poppins Medium" panose="00000600000000000000" pitchFamily="2" charset="0"/>
                <a:ea typeface="Montserrat"/>
                <a:cs typeface="SVN-Poppins Medium" panose="00000600000000000000" pitchFamily="2" charset="0"/>
                <a:sym typeface="Montserrat"/>
              </a:rPr>
              <a:t>workflow</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(luồng công việc) bằng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file</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YAML tự động hóa mọi tác vụ trong phát triển phần mềm.</a:t>
            </a:r>
            <a:endParaRPr lang="en-US" sz="2400" dirty="0">
              <a:solidFill>
                <a:srgbClr val="05066D"/>
              </a:solidFill>
              <a:latin typeface="SVN-Poppins Medium" panose="00000600000000000000" pitchFamily="2" charset="0"/>
              <a:ea typeface="Montserrat"/>
              <a:cs typeface="SVN-Poppins Medium" panose="00000600000000000000" pitchFamily="2" charset="0"/>
              <a:sym typeface="Montserrat"/>
            </a:endParaRPr>
          </a:p>
          <a:p>
            <a:pPr algn="just">
              <a:lnSpc>
                <a:spcPct val="150000"/>
              </a:lnSpc>
              <a:spcAft>
                <a:spcPts val="1200"/>
              </a:spcAft>
            </a:pPr>
            <a:r>
              <a:rPr lang="en-US" sz="2400" dirty="0">
                <a:solidFill>
                  <a:srgbClr val="05066D"/>
                </a:solidFill>
                <a:latin typeface="SVN-Poppins Medium" panose="00000600000000000000" pitchFamily="2" charset="0"/>
                <a:ea typeface="Montserrat"/>
                <a:cs typeface="SVN-Poppins Medium" panose="00000600000000000000" pitchFamily="2" charset="0"/>
                <a:sym typeface="Montserrat"/>
              </a:rPr>
              <a:t>Thiết </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lập các công việc tự động chạy khi có một sự kiện nào đó xảy ra, </a:t>
            </a:r>
            <a:r>
              <a:rPr lang="en-US" sz="2400" dirty="0">
                <a:solidFill>
                  <a:srgbClr val="05066D"/>
                </a:solidFill>
                <a:latin typeface="SVN-Poppins Medium" panose="00000600000000000000" pitchFamily="2" charset="0"/>
                <a:ea typeface="Montserrat"/>
                <a:cs typeface="SVN-Poppins Medium" panose="00000600000000000000" pitchFamily="2" charset="0"/>
                <a:sym typeface="Montserrat"/>
              </a:rPr>
              <a:t>Như </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khi đẩy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push</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code</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lên kho lưu trữ hoặc</a:t>
            </a:r>
            <a:r>
              <a:rPr lang="en-US" sz="2400" dirty="0">
                <a:solidFill>
                  <a:srgbClr val="05066D"/>
                </a:solidFill>
                <a:latin typeface="SVN-Poppins Medium" panose="00000600000000000000" pitchFamily="2" charset="0"/>
                <a:ea typeface="Montserrat"/>
                <a:cs typeface="SVN-Poppins Medium" panose="00000600000000000000" pitchFamily="2" charset="0"/>
                <a:sym typeface="Montserrat"/>
              </a:rPr>
              <a:t> </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một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pull</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request</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a:t>
            </a:r>
            <a:endParaRPr lang="en-US" sz="2400" dirty="0">
              <a:solidFill>
                <a:srgbClr val="05066D"/>
              </a:solidFill>
              <a:latin typeface="SVN-Poppins Medium" panose="00000600000000000000" pitchFamily="2" charset="0"/>
              <a:ea typeface="Montserrat"/>
              <a:cs typeface="SVN-Poppins Medium" panose="00000600000000000000" pitchFamily="2" charset="0"/>
              <a:sym typeface="Montserrat"/>
            </a:endParaRPr>
          </a:p>
          <a:p>
            <a:pPr algn="just">
              <a:lnSpc>
                <a:spcPct val="150000"/>
              </a:lnSpc>
              <a:spcAft>
                <a:spcPts val="1200"/>
              </a:spcAft>
            </a:pPr>
            <a:r>
              <a:rPr lang="en-US" sz="2400" dirty="0">
                <a:solidFill>
                  <a:srgbClr val="05066D"/>
                </a:solidFill>
                <a:latin typeface="SVN-Poppins Medium" panose="00000600000000000000" pitchFamily="2" charset="0"/>
                <a:ea typeface="Montserrat"/>
                <a:cs typeface="SVN-Poppins Medium" panose="00000600000000000000" pitchFamily="2" charset="0"/>
                <a:sym typeface="Montserrat"/>
              </a:rPr>
              <a:t>- </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Tự động chạy các bài kiểm thử để đảm bảo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code</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mới không phá vỡ các tính năng hiện có.</a:t>
            </a:r>
            <a:endParaRPr lang="en-US" sz="2400" dirty="0">
              <a:solidFill>
                <a:srgbClr val="05066D"/>
              </a:solidFill>
              <a:latin typeface="SVN-Poppins Medium" panose="00000600000000000000" pitchFamily="2" charset="0"/>
              <a:ea typeface="Montserrat"/>
              <a:cs typeface="SVN-Poppins Medium" panose="00000600000000000000" pitchFamily="2" charset="0"/>
              <a:sym typeface="Montserrat"/>
            </a:endParaRPr>
          </a:p>
          <a:p>
            <a:pPr algn="just">
              <a:lnSpc>
                <a:spcPct val="150000"/>
              </a:lnSpc>
              <a:spcAft>
                <a:spcPts val="1200"/>
              </a:spcAft>
            </a:pPr>
            <a:r>
              <a:rPr lang="en-US" sz="2400" dirty="0">
                <a:solidFill>
                  <a:srgbClr val="05066D"/>
                </a:solidFill>
                <a:latin typeface="SVN-Poppins Medium" panose="00000600000000000000" pitchFamily="2" charset="0"/>
                <a:ea typeface="Montserrat"/>
                <a:cs typeface="SVN-Poppins Medium" panose="00000600000000000000" pitchFamily="2" charset="0"/>
                <a:sym typeface="Montserrat"/>
              </a:rPr>
              <a:t>- </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Phân tích chất lượng mã nguồn với các công cụ.</a:t>
            </a:r>
            <a:endParaRPr lang="en-US" sz="2400" dirty="0">
              <a:solidFill>
                <a:srgbClr val="05066D"/>
              </a:solidFill>
              <a:latin typeface="SVN-Poppins Medium" panose="00000600000000000000" pitchFamily="2" charset="0"/>
              <a:ea typeface="Montserrat"/>
              <a:cs typeface="SVN-Poppins Medium" panose="00000600000000000000" pitchFamily="2" charset="0"/>
              <a:sym typeface="Montserrat"/>
            </a:endParaRPr>
          </a:p>
          <a:p>
            <a:pPr algn="just">
              <a:lnSpc>
                <a:spcPct val="150000"/>
              </a:lnSpc>
              <a:spcAft>
                <a:spcPts val="1200"/>
              </a:spcAft>
            </a:pPr>
            <a:r>
              <a:rPr lang="en-US" sz="2400" dirty="0">
                <a:solidFill>
                  <a:srgbClr val="05066D"/>
                </a:solidFill>
                <a:latin typeface="SVN-Poppins Medium" panose="00000600000000000000" pitchFamily="2" charset="0"/>
                <a:ea typeface="Montserrat"/>
                <a:cs typeface="SVN-Poppins Medium" panose="00000600000000000000" pitchFamily="2" charset="0"/>
                <a:sym typeface="Montserrat"/>
              </a:rPr>
              <a:t>- </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Xây dựng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build</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và đóng gói ứng dụng.</a:t>
            </a:r>
            <a:endParaRPr lang="en-US" sz="2400" dirty="0">
              <a:solidFill>
                <a:srgbClr val="05066D"/>
              </a:solidFill>
              <a:latin typeface="SVN-Poppins Medium" panose="00000600000000000000" pitchFamily="2" charset="0"/>
              <a:ea typeface="Montserrat"/>
              <a:cs typeface="SVN-Poppins Medium" panose="00000600000000000000" pitchFamily="2" charset="0"/>
              <a:sym typeface="Montserrat"/>
            </a:endParaRPr>
          </a:p>
          <a:p>
            <a:pPr algn="just">
              <a:lnSpc>
                <a:spcPct val="150000"/>
              </a:lnSpc>
              <a:spcAft>
                <a:spcPts val="1200"/>
              </a:spcAft>
            </a:pPr>
            <a:r>
              <a:rPr lang="en-US" sz="2400" dirty="0">
                <a:solidFill>
                  <a:srgbClr val="05066D"/>
                </a:solidFill>
                <a:latin typeface="SVN-Poppins Medium" panose="00000600000000000000" pitchFamily="2" charset="0"/>
                <a:ea typeface="Montserrat"/>
                <a:cs typeface="SVN-Poppins Medium" panose="00000600000000000000" pitchFamily="2" charset="0"/>
                <a:sym typeface="Montserrat"/>
              </a:rPr>
              <a:t>- </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Tự động triển khai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deploy</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 ứng dụng lên môi trường </a:t>
            </a:r>
            <a:r>
              <a:rPr lang="vi-VN" sz="2400" dirty="0" err="1">
                <a:solidFill>
                  <a:srgbClr val="05066D"/>
                </a:solidFill>
                <a:latin typeface="SVN-Poppins Medium" panose="00000600000000000000" pitchFamily="2" charset="0"/>
                <a:ea typeface="Montserrat"/>
                <a:cs typeface="SVN-Poppins Medium" panose="00000600000000000000" pitchFamily="2" charset="0"/>
                <a:sym typeface="Montserrat"/>
              </a:rPr>
              <a:t>production</a:t>
            </a: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a:t>
            </a:r>
            <a:endParaRPr lang="en-US" sz="2400" dirty="0">
              <a:solidFill>
                <a:srgbClr val="05066D"/>
              </a:solidFill>
              <a:latin typeface="SVN-Poppins Medium" panose="00000600000000000000" pitchFamily="2" charset="0"/>
              <a:ea typeface="Montserrat"/>
              <a:cs typeface="SVN-Poppins Medium" panose="00000600000000000000" pitchFamily="2" charset="0"/>
              <a:sym typeface="Montserrat"/>
            </a:endParaRPr>
          </a:p>
          <a:p>
            <a:pPr algn="just">
              <a:lnSpc>
                <a:spcPct val="150000"/>
              </a:lnSpc>
              <a:spcAft>
                <a:spcPts val="1200"/>
              </a:spcAft>
            </a:pPr>
            <a:r>
              <a:rPr lang="vi-VN" sz="2400" dirty="0">
                <a:solidFill>
                  <a:srgbClr val="05066D"/>
                </a:solidFill>
                <a:latin typeface="SVN-Poppins Medium" panose="00000600000000000000" pitchFamily="2" charset="0"/>
                <a:ea typeface="Montserrat"/>
                <a:cs typeface="SVN-Poppins Medium" panose="00000600000000000000" pitchFamily="2" charset="0"/>
                <a:sym typeface="Montserrat"/>
              </a:rPr>
              <a:t>Sự tích hợp chặt chẽ này giúp toàn bộ quy trình phát triển trở nên liền mạch và hiệu quả, giảm thiểu công việc thủ công và phát hiện lỗi sớm.</a:t>
            </a:r>
            <a:endParaRPr lang="en-US" sz="2400" dirty="0">
              <a:solidFill>
                <a:srgbClr val="05066D"/>
              </a:solidFill>
              <a:latin typeface="SVN-Poppins Medium" panose="00000600000000000000" pitchFamily="2" charset="0"/>
              <a:ea typeface="Montserrat"/>
              <a:cs typeface="SVN-Poppins Medium" panose="00000600000000000000" pitchFamily="2" charset="0"/>
              <a:sym typeface="Montserrat"/>
            </a:endParaRPr>
          </a:p>
        </p:txBody>
      </p:sp>
      <p:grpSp>
        <p:nvGrpSpPr>
          <p:cNvPr id="12" name="Group 11">
            <a:extLst>
              <a:ext uri="{FF2B5EF4-FFF2-40B4-BE49-F238E27FC236}">
                <a16:creationId xmlns:a16="http://schemas.microsoft.com/office/drawing/2014/main" id="{20A647E7-FB03-5322-0CD3-C76F01FD8F7F}"/>
              </a:ext>
            </a:extLst>
          </p:cNvPr>
          <p:cNvGrpSpPr/>
          <p:nvPr/>
        </p:nvGrpSpPr>
        <p:grpSpPr>
          <a:xfrm>
            <a:off x="558800" y="9563100"/>
            <a:ext cx="17335431" cy="527711"/>
            <a:chOff x="558800" y="9563100"/>
            <a:chExt cx="17335431" cy="527711"/>
          </a:xfrm>
        </p:grpSpPr>
        <p:sp>
          <p:nvSpPr>
            <p:cNvPr id="6" name="TextBox 5">
              <a:extLst>
                <a:ext uri="{FF2B5EF4-FFF2-40B4-BE49-F238E27FC236}">
                  <a16:creationId xmlns:a16="http://schemas.microsoft.com/office/drawing/2014/main" id="{EC105584-DFBA-4999-B82F-40E1CC6948AF}"/>
                </a:ext>
              </a:extLst>
            </p:cNvPr>
            <p:cNvSpPr txBox="1"/>
            <p:nvPr/>
          </p:nvSpPr>
          <p:spPr>
            <a:xfrm>
              <a:off x="558800" y="9714453"/>
              <a:ext cx="12344400" cy="338554"/>
            </a:xfrm>
            <a:prstGeom prst="rect">
              <a:avLst/>
            </a:prstGeom>
            <a:noFill/>
          </p:spPr>
          <p:txBody>
            <a:bodyPr wrap="square">
              <a:spAutoFit/>
            </a:bodyPr>
            <a:lstStyle/>
            <a:p>
              <a:r>
                <a:rPr lang="en-GB" sz="1600" dirty="0">
                  <a:solidFill>
                    <a:srgbClr val="05066D"/>
                  </a:solidFill>
                  <a:latin typeface="SVN-Poppins SemiBold" panose="00000700000000000000" pitchFamily="2" charset="0"/>
                  <a:cs typeface="SVN-Poppins SemiBold" panose="00000700000000000000" pitchFamily="2" charset="0"/>
                </a:rPr>
                <a:t>XÂY DỰNG HỆ THỐNG THEO DÕI DỰ ÁN PHẦN MỀM LÀM VIỆC NHÓM CỦA SINH VIÊN QUA GITHUB ACTION</a:t>
              </a:r>
            </a:p>
          </p:txBody>
        </p:sp>
        <p:cxnSp>
          <p:nvCxnSpPr>
            <p:cNvPr id="7" name="Straight Connector 6">
              <a:extLst>
                <a:ext uri="{FF2B5EF4-FFF2-40B4-BE49-F238E27FC236}">
                  <a16:creationId xmlns:a16="http://schemas.microsoft.com/office/drawing/2014/main" id="{409FAD2F-D84F-D59D-3200-C4D2C73FE22F}"/>
                </a:ext>
              </a:extLst>
            </p:cNvPr>
            <p:cNvCxnSpPr>
              <a:cxnSpLocks/>
            </p:cNvCxnSpPr>
            <p:nvPr/>
          </p:nvCxnSpPr>
          <p:spPr>
            <a:xfrm>
              <a:off x="686686" y="9563100"/>
              <a:ext cx="16991714" cy="0"/>
            </a:xfrm>
            <a:prstGeom prst="line">
              <a:avLst/>
            </a:prstGeom>
            <a:ln w="28575">
              <a:solidFill>
                <a:srgbClr val="05066D">
                  <a:alpha val="66000"/>
                </a:srgb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A5978CC-180F-C07F-3F22-821D8934E4B3}"/>
                </a:ext>
              </a:extLst>
            </p:cNvPr>
            <p:cNvSpPr txBox="1"/>
            <p:nvPr/>
          </p:nvSpPr>
          <p:spPr>
            <a:xfrm>
              <a:off x="17322799" y="9721480"/>
              <a:ext cx="571432" cy="369331"/>
            </a:xfrm>
            <a:prstGeom prst="rect">
              <a:avLst/>
            </a:prstGeom>
            <a:noFill/>
          </p:spPr>
          <p:txBody>
            <a:bodyPr wrap="square">
              <a:spAutoFit/>
            </a:bodyPr>
            <a:lstStyle/>
            <a:p>
              <a:r>
                <a:rPr lang="en-GB" sz="1800" dirty="0">
                  <a:solidFill>
                    <a:srgbClr val="05066D"/>
                  </a:solidFill>
                  <a:latin typeface="SVN-Poppins SemiBold" panose="00000700000000000000" pitchFamily="2" charset="0"/>
                  <a:cs typeface="SVN-Poppins SemiBold" panose="00000700000000000000" pitchFamily="2" charset="0"/>
                </a:rPr>
                <a:t>07</a:t>
              </a:r>
            </a:p>
          </p:txBody>
        </p:sp>
      </p:grpSp>
      <p:pic>
        <p:nvPicPr>
          <p:cNvPr id="10" name="Picture 9" descr="A blue and white logo&#10;&#10;AI-generated content may be incorrect.">
            <a:extLst>
              <a:ext uri="{FF2B5EF4-FFF2-40B4-BE49-F238E27FC236}">
                <a16:creationId xmlns:a16="http://schemas.microsoft.com/office/drawing/2014/main" id="{FFA98B0A-7E80-081B-33FA-7626B7336B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55115" y="3453850"/>
            <a:ext cx="4123285" cy="4123285"/>
          </a:xfrm>
          <a:prstGeom prst="rect">
            <a:avLst/>
          </a:prstGeom>
        </p:spPr>
      </p:pic>
      <p:sp>
        <p:nvSpPr>
          <p:cNvPr id="11" name="TextBox 10">
            <a:extLst>
              <a:ext uri="{FF2B5EF4-FFF2-40B4-BE49-F238E27FC236}">
                <a16:creationId xmlns:a16="http://schemas.microsoft.com/office/drawing/2014/main" id="{2384838F-712F-AD13-C4DD-3BB5A64B3784}"/>
              </a:ext>
            </a:extLst>
          </p:cNvPr>
          <p:cNvSpPr txBox="1"/>
          <p:nvPr/>
        </p:nvSpPr>
        <p:spPr>
          <a:xfrm>
            <a:off x="558800" y="1340643"/>
            <a:ext cx="2786340" cy="523220"/>
          </a:xfrm>
          <a:prstGeom prst="rect">
            <a:avLst/>
          </a:prstGeom>
          <a:noFill/>
        </p:spPr>
        <p:txBody>
          <a:bodyPr wrap="none" rtlCol="0">
            <a:spAutoFit/>
          </a:bodyPr>
          <a:lstStyle/>
          <a:p>
            <a:r>
              <a:rPr lang="en-US" sz="2800" dirty="0">
                <a:solidFill>
                  <a:srgbClr val="05066D"/>
                </a:solidFill>
                <a:latin typeface="SVN-Poppins SemiBold" panose="00000700000000000000" pitchFamily="2" charset="0"/>
                <a:cs typeface="SVN-Poppins SemiBold" panose="00000700000000000000" pitchFamily="2" charset="0"/>
              </a:rPr>
              <a:t>GitHub Action </a:t>
            </a:r>
            <a:endParaRPr lang="en-GB" sz="2800" dirty="0">
              <a:solidFill>
                <a:srgbClr val="05066D"/>
              </a:solidFill>
              <a:latin typeface="SVN-Poppins SemiBold" panose="00000700000000000000" pitchFamily="2" charset="0"/>
              <a:cs typeface="SVN-Poppins SemiBold" panose="00000700000000000000" pitchFamily="2" charset="0"/>
            </a:endParaRPr>
          </a:p>
        </p:txBody>
      </p:sp>
    </p:spTree>
    <p:extLst>
      <p:ext uri="{BB962C8B-B14F-4D97-AF65-F5344CB8AC3E}">
        <p14:creationId xmlns:p14="http://schemas.microsoft.com/office/powerpoint/2010/main" val="170552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1532</TotalTime>
  <Words>2996</Words>
  <Application>Microsoft Office PowerPoint</Application>
  <PresentationFormat>Custom</PresentationFormat>
  <Paragraphs>355</Paragraphs>
  <Slides>37</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Poppins Bold</vt:lpstr>
      <vt:lpstr>Calibri</vt:lpstr>
      <vt:lpstr>Arial</vt:lpstr>
      <vt:lpstr>SVN-Poppins Medium</vt:lpstr>
      <vt:lpstr>SVN-Poppins Black</vt:lpstr>
      <vt:lpstr>SVN-Poppins SemiBold</vt:lpstr>
      <vt:lpstr>SVN-Poppins</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Simple The Future Of The Arctic Presentation</dc:title>
  <dc:creator>Tan Mai</dc:creator>
  <cp:lastModifiedBy>Tan Mai</cp:lastModifiedBy>
  <cp:revision>124</cp:revision>
  <dcterms:created xsi:type="dcterms:W3CDTF">2006-08-16T00:00:00Z</dcterms:created>
  <dcterms:modified xsi:type="dcterms:W3CDTF">2025-09-06T05:06:23Z</dcterms:modified>
  <dc:identifier>DAGx0UbnhKc</dc:identifier>
</cp:coreProperties>
</file>